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6" r:id="rId4"/>
  </p:sldMasterIdLst>
  <p:notesMasterIdLst>
    <p:notesMasterId r:id="rId45"/>
  </p:notesMasterIdLst>
  <p:handoutMasterIdLst>
    <p:handoutMasterId r:id="rId46"/>
  </p:handoutMasterIdLst>
  <p:sldIdLst>
    <p:sldId id="331" r:id="rId5"/>
    <p:sldId id="277" r:id="rId6"/>
    <p:sldId id="262" r:id="rId7"/>
    <p:sldId id="289" r:id="rId8"/>
    <p:sldId id="295" r:id="rId9"/>
    <p:sldId id="258" r:id="rId10"/>
    <p:sldId id="296" r:id="rId11"/>
    <p:sldId id="297" r:id="rId12"/>
    <p:sldId id="268" r:id="rId13"/>
    <p:sldId id="298" r:id="rId14"/>
    <p:sldId id="299" r:id="rId15"/>
    <p:sldId id="264" r:id="rId16"/>
    <p:sldId id="300" r:id="rId17"/>
    <p:sldId id="301" r:id="rId18"/>
    <p:sldId id="303" r:id="rId19"/>
    <p:sldId id="311" r:id="rId20"/>
    <p:sldId id="302" r:id="rId21"/>
    <p:sldId id="270" r:id="rId22"/>
    <p:sldId id="306" r:id="rId23"/>
    <p:sldId id="308" r:id="rId24"/>
    <p:sldId id="318" r:id="rId25"/>
    <p:sldId id="316" r:id="rId26"/>
    <p:sldId id="314" r:id="rId27"/>
    <p:sldId id="313" r:id="rId28"/>
    <p:sldId id="315" r:id="rId29"/>
    <p:sldId id="317" r:id="rId30"/>
    <p:sldId id="312" r:id="rId31"/>
    <p:sldId id="320" r:id="rId32"/>
    <p:sldId id="310" r:id="rId33"/>
    <p:sldId id="325" r:id="rId34"/>
    <p:sldId id="333" r:id="rId35"/>
    <p:sldId id="323" r:id="rId36"/>
    <p:sldId id="326" r:id="rId37"/>
    <p:sldId id="327" r:id="rId38"/>
    <p:sldId id="328" r:id="rId39"/>
    <p:sldId id="329" r:id="rId40"/>
    <p:sldId id="322" r:id="rId41"/>
    <p:sldId id="275" r:id="rId42"/>
    <p:sldId id="332" r:id="rId43"/>
    <p:sldId id="276" r:id="rId4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6" autoAdjust="0"/>
    <p:restoredTop sz="95909"/>
  </p:normalViewPr>
  <p:slideViewPr>
    <p:cSldViewPr snapToGrid="0">
      <p:cViewPr>
        <p:scale>
          <a:sx n="125" d="100"/>
          <a:sy n="125" d="100"/>
        </p:scale>
        <p:origin x="-104" y="-4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4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5C51C6-8CD9-4F7F-B899-B259B522AF31}" type="datetime1">
              <a:rPr lang="en-GB" smtClean="0"/>
              <a:t>02/05/2023</a:t>
            </a:fld>
            <a:endParaRPr lang="en-GB"/>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GB" smtClean="0"/>
              <a:t>‹#›</a:t>
            </a:fld>
            <a:endParaRPr lang="en-GB"/>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EBA25-0AFC-482A-A4F4-4C60B04CD784}" type="datetime1">
              <a:rPr lang="en-GB" smtClean="0"/>
              <a:pPr/>
              <a:t>02/05/2023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n-GB" noProof="0" smtClean="0"/>
              <a:t>‹#›</a:t>
            </a:fld>
            <a:endParaRPr lang="en-GB"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a:t>
            </a:fld>
            <a:endParaRPr lang="en-GB"/>
          </a:p>
        </p:txBody>
      </p:sp>
    </p:spTree>
    <p:extLst>
      <p:ext uri="{BB962C8B-B14F-4D97-AF65-F5344CB8AC3E}">
        <p14:creationId xmlns:p14="http://schemas.microsoft.com/office/powerpoint/2010/main" val="403321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2</a:t>
            </a:fld>
            <a:endParaRPr lang="en-GB"/>
          </a:p>
        </p:txBody>
      </p:sp>
    </p:spTree>
    <p:extLst>
      <p:ext uri="{BB962C8B-B14F-4D97-AF65-F5344CB8AC3E}">
        <p14:creationId xmlns:p14="http://schemas.microsoft.com/office/powerpoint/2010/main" val="88854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3</a:t>
            </a:fld>
            <a:endParaRPr lang="en-GB"/>
          </a:p>
        </p:txBody>
      </p:sp>
    </p:spTree>
    <p:extLst>
      <p:ext uri="{BB962C8B-B14F-4D97-AF65-F5344CB8AC3E}">
        <p14:creationId xmlns:p14="http://schemas.microsoft.com/office/powerpoint/2010/main" val="366315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5</a:t>
            </a:fld>
            <a:endParaRPr lang="en-GB"/>
          </a:p>
        </p:txBody>
      </p:sp>
    </p:spTree>
    <p:extLst>
      <p:ext uri="{BB962C8B-B14F-4D97-AF65-F5344CB8AC3E}">
        <p14:creationId xmlns:p14="http://schemas.microsoft.com/office/powerpoint/2010/main" val="26910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8</a:t>
            </a:fld>
            <a:endParaRPr lang="en-GB"/>
          </a:p>
        </p:txBody>
      </p:sp>
    </p:spTree>
    <p:extLst>
      <p:ext uri="{BB962C8B-B14F-4D97-AF65-F5344CB8AC3E}">
        <p14:creationId xmlns:p14="http://schemas.microsoft.com/office/powerpoint/2010/main" val="368246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11</a:t>
            </a:fld>
            <a:endParaRPr lang="en-GB"/>
          </a:p>
        </p:txBody>
      </p:sp>
    </p:spTree>
    <p:extLst>
      <p:ext uri="{BB962C8B-B14F-4D97-AF65-F5344CB8AC3E}">
        <p14:creationId xmlns:p14="http://schemas.microsoft.com/office/powerpoint/2010/main" val="372729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17</a:t>
            </a:fld>
            <a:endParaRPr lang="en-GB"/>
          </a:p>
        </p:txBody>
      </p:sp>
    </p:spTree>
    <p:extLst>
      <p:ext uri="{BB962C8B-B14F-4D97-AF65-F5344CB8AC3E}">
        <p14:creationId xmlns:p14="http://schemas.microsoft.com/office/powerpoint/2010/main" val="175514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B9A9E5-4F7F-4A7D-9DE1-899232329269}" type="slidenum">
              <a:rPr lang="en-GB" smtClean="0"/>
              <a:t>37</a:t>
            </a:fld>
            <a:endParaRPr lang="en-GB"/>
          </a:p>
        </p:txBody>
      </p:sp>
    </p:spTree>
    <p:extLst>
      <p:ext uri="{BB962C8B-B14F-4D97-AF65-F5344CB8AC3E}">
        <p14:creationId xmlns:p14="http://schemas.microsoft.com/office/powerpoint/2010/main" val="1236766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B9A9E5-4F7F-4A7D-9DE1-899232329269}" type="slidenum">
              <a:rPr lang="en-GB" smtClean="0"/>
              <a:t>39</a:t>
            </a:fld>
            <a:endParaRPr lang="en-GB"/>
          </a:p>
        </p:txBody>
      </p:sp>
    </p:spTree>
    <p:extLst>
      <p:ext uri="{BB962C8B-B14F-4D97-AF65-F5344CB8AC3E}">
        <p14:creationId xmlns:p14="http://schemas.microsoft.com/office/powerpoint/2010/main" val="170328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a:p>
            <a:pPr lvl="1" rtl="0"/>
            <a:r>
              <a:rPr lang="en-GB" noProof="0"/>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AU" noProof="0"/>
              <a:t>Phase 8</a:t>
            </a:r>
            <a:endParaRPr lang="en-GB" noProof="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Super Six</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n-GB"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n-GB" noProof="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n-GB" noProof="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n-AU" noProof="0"/>
              <a:t>Phase 8</a:t>
            </a:r>
            <a:endParaRPr lang="en-GB" noProof="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Super Six</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n-GB" noProof="0"/>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n-GB" noProof="0"/>
              <a:t>Super Six</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n-GB" noProof="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n-GB" noProof="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n-GB" noProof="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n-GB" noProof="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n-GB" noProof="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n-GB" noProof="0"/>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n-GB" noProof="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n-GB" noProof="0" smtClean="0"/>
              <a:t>‹#›</a:t>
            </a:fld>
            <a:endParaRPr lang="en-GB" noProof="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n-GB" noProof="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n-GB" noProof="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n-GB" noProof="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n-GB" noProof="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n-AU" noProof="0"/>
              <a:t>Phase 8</a:t>
            </a:r>
            <a:endParaRPr lang="en-GB" noProof="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n-GB" noProof="0"/>
              <a:t>Super Six</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AU" noProof="0"/>
              <a:t>Phase 8</a:t>
            </a:r>
            <a:endParaRPr lang="en-GB" noProof="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n-GB" noProof="0"/>
              <a:t>Super Six</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AU" noProof="0"/>
              <a:t>Phase 8</a:t>
            </a:r>
            <a:endParaRPr lang="en-GB" noProof="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n-GB" noProof="0"/>
              <a:t>Super Six</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n-GB" noProof="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n-GB" noProof="0"/>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n-GB" noProof="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n-GB" noProof="0"/>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n-GB" noProof="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n-GB" noProof="0"/>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n-GB" noProof="0"/>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n-GB" noProof="0"/>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n-AU" noProof="0"/>
              <a:t>Phase 8</a:t>
            </a:r>
            <a:endParaRPr lang="en-GB" noProof="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n-GB" noProof="0"/>
              <a:t>Super Six</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AU" noProof="0"/>
              <a:t>Phase 8</a:t>
            </a:r>
            <a:endParaRPr lang="en-GB" noProof="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Super Six</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n-AU" noProof="0"/>
              <a:t>Phase 8</a:t>
            </a:r>
            <a:endParaRPr lang="en-GB" noProof="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Super Six</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n-AU" noProof="0"/>
              <a:t>Phase 8</a:t>
            </a:r>
            <a:endParaRPr lang="en-GB" noProof="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n-GB" noProof="0"/>
              <a:t>Super Six</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n-GB" noProof="0"/>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n-GB" noProof="0"/>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n-GB" noProof="0"/>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n-AU" noProof="0"/>
              <a:t>Phase 8</a:t>
            </a:r>
            <a:endParaRPr lang="en-GB" noProof="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n-GB" noProof="0"/>
              <a:t>Super Six</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n-AU" noProof="0"/>
              <a:t>Phase 8</a:t>
            </a:r>
            <a:endParaRPr lang="en-GB" noProof="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n-GB" noProof="0"/>
              <a:t>Super Six</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n-GB" noProof="0" smtClean="0"/>
              <a:t>‹#›</a:t>
            </a:fld>
            <a:endParaRPr lang="en-GB" noProof="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n-AU" noProof="0"/>
              <a:t>Phase 8</a:t>
            </a:r>
            <a:endParaRPr lang="en-GB" noProof="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n-GB" noProof="0"/>
              <a:t>Super Six</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file:///Applications/MySQLWorkbench.app/"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file:///Applications/MySQLWorkbench.app/" TargetMode="Externa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file:////Users/nani/Library/Group%20Containers/UBF8T346G9.ms/WebArchiveCopyPasteTempFiles/com.microsoft.Word/page50image1637052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file:////Users/nani/Library/Group%20Containers/UBF8T346G9.ms/WebArchiveCopyPasteTempFiles/com.microsoft.Word/page51image16273472" TargetMode="External"/><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file:////Users/nani/Library/Group%20Containers/UBF8T346G9.ms/WebArchiveCopyPasteTempFiles/com.microsoft.Word/page53image16464304" TargetMode="Externa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file:////Users/nani/Library/Group%20Containers/UBF8T346G9.ms/WebArchiveCopyPasteTempFiles/com.microsoft.Word/page54image16490000" TargetMode="External"/><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Visual%20Studio%20Code.ap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hyperlink" Target="Visual%20Studio%20Code.app"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7D46-B997-7A17-974B-448E53E91864}"/>
              </a:ext>
            </a:extLst>
          </p:cNvPr>
          <p:cNvSpPr>
            <a:spLocks noGrp="1"/>
          </p:cNvSpPr>
          <p:nvPr>
            <p:ph type="ctrTitle"/>
          </p:nvPr>
        </p:nvSpPr>
        <p:spPr>
          <a:xfrm>
            <a:off x="4010088" y="1659067"/>
            <a:ext cx="4939260" cy="1889567"/>
          </a:xfrm>
        </p:spPr>
        <p:txBody>
          <a:bodyPr/>
          <a:lstStyle/>
          <a:p>
            <a:pPr algn="ctr"/>
            <a:r>
              <a:rPr lang="en-GB" dirty="0"/>
              <a:t>college data </a:t>
            </a:r>
            <a:br>
              <a:rPr lang="en-GB" dirty="0"/>
            </a:br>
            <a:r>
              <a:rPr lang="en-GB" dirty="0"/>
              <a:t>management systems</a:t>
            </a:r>
            <a:br>
              <a:rPr lang="en-GB" dirty="0"/>
            </a:br>
            <a:br>
              <a:rPr lang="en-GB" dirty="0"/>
            </a:br>
            <a:r>
              <a:rPr lang="en-AU" sz="2000" dirty="0">
                <a:effectLst/>
                <a:latin typeface="+mj-lt"/>
              </a:rPr>
              <a:t>SUPERSIX</a:t>
            </a:r>
            <a:endParaRPr lang="en-US" dirty="0"/>
          </a:p>
        </p:txBody>
      </p:sp>
      <p:sp>
        <p:nvSpPr>
          <p:cNvPr id="7" name="TextBox 6">
            <a:extLst>
              <a:ext uri="{FF2B5EF4-FFF2-40B4-BE49-F238E27FC236}">
                <a16:creationId xmlns:a16="http://schemas.microsoft.com/office/drawing/2014/main" id="{3DC56A7D-515B-27E2-77BB-5FAF0E3FA089}"/>
              </a:ext>
            </a:extLst>
          </p:cNvPr>
          <p:cNvSpPr txBox="1"/>
          <p:nvPr/>
        </p:nvSpPr>
        <p:spPr>
          <a:xfrm>
            <a:off x="4369846" y="3998604"/>
            <a:ext cx="4219745" cy="1969770"/>
          </a:xfrm>
          <a:prstGeom prst="rect">
            <a:avLst/>
          </a:prstGeom>
          <a:noFill/>
        </p:spPr>
        <p:txBody>
          <a:bodyPr wrap="none" rtlCol="0">
            <a:spAutoFit/>
          </a:bodyPr>
          <a:lstStyle/>
          <a:p>
            <a:pPr algn="ctr"/>
            <a:r>
              <a:rPr lang="en-AU" sz="2000" dirty="0">
                <a:solidFill>
                  <a:schemeClr val="tx1">
                    <a:lumMod val="75000"/>
                    <a:lumOff val="25000"/>
                  </a:schemeClr>
                </a:solidFill>
                <a:effectLst/>
                <a:latin typeface="+mj-lt"/>
              </a:rPr>
              <a:t>DATABASE MANAGEMENT SYSTEMS </a:t>
            </a:r>
          </a:p>
          <a:p>
            <a:pPr algn="ctr"/>
            <a:endParaRPr lang="en-AU" dirty="0">
              <a:solidFill>
                <a:schemeClr val="tx1">
                  <a:lumMod val="75000"/>
                  <a:lumOff val="25000"/>
                </a:schemeClr>
              </a:solidFill>
              <a:effectLst/>
              <a:latin typeface="+mj-lt"/>
            </a:endParaRPr>
          </a:p>
          <a:p>
            <a:pPr algn="ctr"/>
            <a:r>
              <a:rPr lang="en-AU" sz="1600" dirty="0">
                <a:solidFill>
                  <a:schemeClr val="tx1">
                    <a:lumMod val="75000"/>
                    <a:lumOff val="25000"/>
                  </a:schemeClr>
                </a:solidFill>
                <a:latin typeface="+mj-lt"/>
              </a:rPr>
              <a:t>    </a:t>
            </a:r>
            <a:r>
              <a:rPr lang="en-AU" dirty="0">
                <a:solidFill>
                  <a:schemeClr val="tx1">
                    <a:lumMod val="75000"/>
                    <a:lumOff val="25000"/>
                  </a:schemeClr>
                </a:solidFill>
                <a:effectLst/>
                <a:latin typeface="+mj-lt"/>
              </a:rPr>
              <a:t>DR.REZASADEGHI </a:t>
            </a:r>
          </a:p>
          <a:p>
            <a:pPr algn="ctr"/>
            <a:endParaRPr lang="en-AU" sz="1600" dirty="0">
              <a:solidFill>
                <a:schemeClr val="tx1">
                  <a:lumMod val="75000"/>
                  <a:lumOff val="25000"/>
                </a:schemeClr>
              </a:solidFill>
              <a:latin typeface="+mj-lt"/>
            </a:endParaRPr>
          </a:p>
          <a:p>
            <a:pPr algn="ctr"/>
            <a:endParaRPr lang="en-AU" sz="1600" dirty="0">
              <a:solidFill>
                <a:schemeClr val="tx1">
                  <a:lumMod val="75000"/>
                  <a:lumOff val="25000"/>
                </a:schemeClr>
              </a:solidFill>
              <a:effectLst/>
              <a:latin typeface="+mj-lt"/>
            </a:endParaRPr>
          </a:p>
          <a:p>
            <a:pPr algn="ctr"/>
            <a:endParaRPr lang="en-AU" sz="1600" dirty="0">
              <a:solidFill>
                <a:schemeClr val="tx1">
                  <a:lumMod val="75000"/>
                  <a:lumOff val="25000"/>
                </a:schemeClr>
              </a:solidFill>
              <a:effectLst/>
              <a:latin typeface="+mj-lt"/>
            </a:endParaRPr>
          </a:p>
          <a:p>
            <a:pPr algn="ctr"/>
            <a:r>
              <a:rPr lang="en-AU" sz="1600" dirty="0">
                <a:solidFill>
                  <a:schemeClr val="tx1">
                    <a:lumMod val="75000"/>
                    <a:lumOff val="25000"/>
                  </a:schemeClr>
                </a:solidFill>
                <a:latin typeface="+mj-lt"/>
              </a:rPr>
              <a:t>SPRING 2023</a:t>
            </a:r>
          </a:p>
        </p:txBody>
      </p:sp>
    </p:spTree>
    <p:extLst>
      <p:ext uri="{BB962C8B-B14F-4D97-AF65-F5344CB8AC3E}">
        <p14:creationId xmlns:p14="http://schemas.microsoft.com/office/powerpoint/2010/main" val="659409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CBCC-BE08-D79E-D10C-52D53354F37A}"/>
              </a:ext>
            </a:extLst>
          </p:cNvPr>
          <p:cNvSpPr>
            <a:spLocks noGrp="1"/>
          </p:cNvSpPr>
          <p:nvPr>
            <p:ph type="ctrTitle"/>
          </p:nvPr>
        </p:nvSpPr>
        <p:spPr>
          <a:xfrm>
            <a:off x="6728303" y="1713469"/>
            <a:ext cx="4179570" cy="1715531"/>
          </a:xfrm>
        </p:spPr>
        <p:txBody>
          <a:bodyPr/>
          <a:lstStyle/>
          <a:p>
            <a:r>
              <a:rPr lang="en-GB" sz="2800" dirty="0"/>
              <a:t>Enhanced Entity Relationship</a:t>
            </a:r>
            <a:endParaRPr lang="en-US" sz="2800" dirty="0"/>
          </a:p>
        </p:txBody>
      </p:sp>
      <p:sp>
        <p:nvSpPr>
          <p:cNvPr id="3" name="Title 1">
            <a:extLst>
              <a:ext uri="{FF2B5EF4-FFF2-40B4-BE49-F238E27FC236}">
                <a16:creationId xmlns:a16="http://schemas.microsoft.com/office/drawing/2014/main" id="{893F53F0-A123-4D9B-5510-F62C2144AE65}"/>
              </a:ext>
            </a:extLst>
          </p:cNvPr>
          <p:cNvSpPr txBox="1">
            <a:spLocks/>
          </p:cNvSpPr>
          <p:nvPr/>
        </p:nvSpPr>
        <p:spPr>
          <a:xfrm>
            <a:off x="6728303" y="2583227"/>
            <a:ext cx="4179570" cy="31565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AU" sz="1400" cap="none" dirty="0">
                <a:effectLst/>
                <a:latin typeface="+mn-lt"/>
                <a:cs typeface="Times New Roman" panose="02020603050405020304" pitchFamily="18" charset="0"/>
              </a:rPr>
              <a:t>EER is an extension of the ER (Entity-Relationship) model used in database management systems. It provides additional features and constructs for modelling complex data relationships.</a:t>
            </a:r>
          </a:p>
          <a:p>
            <a:r>
              <a:rPr lang="en-AU" sz="1400" cap="none" dirty="0">
                <a:effectLst/>
                <a:latin typeface="+mn-lt"/>
                <a:cs typeface="Times New Roman" panose="02020603050405020304" pitchFamily="18" charset="0"/>
              </a:rPr>
              <a:t> </a:t>
            </a:r>
            <a:endParaRPr lang="en-AU" sz="800" dirty="0">
              <a:effectLst/>
              <a:latin typeface="+mn-lt"/>
            </a:endParaRPr>
          </a:p>
          <a:p>
            <a:endParaRPr lang="en-GB" sz="1200" dirty="0">
              <a:latin typeface="+mn-lt"/>
            </a:endParaRPr>
          </a:p>
        </p:txBody>
      </p:sp>
    </p:spTree>
    <p:extLst>
      <p:ext uri="{BB962C8B-B14F-4D97-AF65-F5344CB8AC3E}">
        <p14:creationId xmlns:p14="http://schemas.microsoft.com/office/powerpoint/2010/main" val="57515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9C177-E598-83CE-5452-AB016F450923}"/>
              </a:ext>
            </a:extLst>
          </p:cNvPr>
          <p:cNvPicPr>
            <a:picLocks noChangeAspect="1"/>
          </p:cNvPicPr>
          <p:nvPr/>
        </p:nvPicPr>
        <p:blipFill>
          <a:blip r:embed="rId2"/>
          <a:stretch>
            <a:fillRect/>
          </a:stretch>
        </p:blipFill>
        <p:spPr>
          <a:xfrm>
            <a:off x="635722" y="0"/>
            <a:ext cx="10424760" cy="6858001"/>
          </a:xfrm>
          <a:prstGeom prst="rect">
            <a:avLst/>
          </a:prstGeom>
        </p:spPr>
      </p:pic>
      <p:sp>
        <p:nvSpPr>
          <p:cNvPr id="2" name="Date Placeholder 1">
            <a:extLst>
              <a:ext uri="{FF2B5EF4-FFF2-40B4-BE49-F238E27FC236}">
                <a16:creationId xmlns:a16="http://schemas.microsoft.com/office/drawing/2014/main" id="{AACAFE02-4C3C-A577-2BDF-35012AE6A020}"/>
              </a:ext>
            </a:extLst>
          </p:cNvPr>
          <p:cNvSpPr>
            <a:spLocks noGrp="1"/>
          </p:cNvSpPr>
          <p:nvPr>
            <p:ph type="dt" sz="half" idx="10"/>
          </p:nvPr>
        </p:nvSpPr>
        <p:spPr/>
        <p:txBody>
          <a:bodyPr/>
          <a:lstStyle/>
          <a:p>
            <a:pPr rtl="0"/>
            <a:r>
              <a:rPr lang="en-AU" noProof="0"/>
              <a:t>Phase 8</a:t>
            </a:r>
            <a:endParaRPr lang="en-GB" noProof="0"/>
          </a:p>
        </p:txBody>
      </p:sp>
      <p:sp>
        <p:nvSpPr>
          <p:cNvPr id="3" name="Footer Placeholder 2">
            <a:extLst>
              <a:ext uri="{FF2B5EF4-FFF2-40B4-BE49-F238E27FC236}">
                <a16:creationId xmlns:a16="http://schemas.microsoft.com/office/drawing/2014/main" id="{C8C87A63-D668-CA9E-F7C6-17906C963CAD}"/>
              </a:ext>
            </a:extLst>
          </p:cNvPr>
          <p:cNvSpPr>
            <a:spLocks noGrp="1"/>
          </p:cNvSpPr>
          <p:nvPr>
            <p:ph type="ftr" sz="quarter" idx="11"/>
          </p:nvPr>
        </p:nvSpPr>
        <p:spPr/>
        <p:txBody>
          <a:bodyPr/>
          <a:lstStyle/>
          <a:p>
            <a:pPr rtl="0"/>
            <a:r>
              <a:rPr lang="en-GB" noProof="0"/>
              <a:t>Super Six</a:t>
            </a:r>
          </a:p>
        </p:txBody>
      </p:sp>
      <p:sp>
        <p:nvSpPr>
          <p:cNvPr id="4" name="Slide Number Placeholder 3">
            <a:extLst>
              <a:ext uri="{FF2B5EF4-FFF2-40B4-BE49-F238E27FC236}">
                <a16:creationId xmlns:a16="http://schemas.microsoft.com/office/drawing/2014/main" id="{EFE96300-97C2-207D-D7A0-99829A716403}"/>
              </a:ext>
            </a:extLst>
          </p:cNvPr>
          <p:cNvSpPr>
            <a:spLocks noGrp="1"/>
          </p:cNvSpPr>
          <p:nvPr>
            <p:ph type="sldNum" sz="quarter" idx="12"/>
          </p:nvPr>
        </p:nvSpPr>
        <p:spPr/>
        <p:txBody>
          <a:bodyPr/>
          <a:lstStyle/>
          <a:p>
            <a:pPr rtl="0"/>
            <a:fld id="{B5CEABB6-07DC-46E8-9B57-56EC44A396E5}" type="slidenum">
              <a:rPr lang="en-GB" noProof="0" smtClean="0"/>
              <a:t>10</a:t>
            </a:fld>
            <a:endParaRPr lang="en-GB" noProof="0"/>
          </a:p>
        </p:txBody>
      </p:sp>
    </p:spTree>
    <p:extLst>
      <p:ext uri="{BB962C8B-B14F-4D97-AF65-F5344CB8AC3E}">
        <p14:creationId xmlns:p14="http://schemas.microsoft.com/office/powerpoint/2010/main" val="182293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98819" y="503513"/>
            <a:ext cx="6479218" cy="1204912"/>
          </a:xfrm>
        </p:spPr>
        <p:txBody>
          <a:bodyPr rtlCol="0"/>
          <a:lstStyle/>
          <a:p>
            <a:pPr algn="ctr" rtl="0"/>
            <a:r>
              <a:rPr lang="en-GB" sz="2800" dirty="0"/>
              <a:t>Enhanced Entity Relationship</a:t>
            </a:r>
            <a:endParaRPr lang="en-GB"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627339" y="2292589"/>
            <a:ext cx="5899758" cy="4246323"/>
          </a:xfrm>
        </p:spPr>
        <p:txBody>
          <a:bodyPr vert="horz" lIns="91440" tIns="45720" rIns="91440" bIns="45720" rtlCol="0" anchor="t">
            <a:normAutofit/>
          </a:bodyPr>
          <a:lstStyle/>
          <a:p>
            <a:r>
              <a:rPr lang="en-AU" dirty="0">
                <a:effectLst/>
              </a:rPr>
              <a:t>Created EER diagram using MYSQL Workbench.</a:t>
            </a:r>
          </a:p>
          <a:p>
            <a:r>
              <a:rPr lang="en-AU" dirty="0">
                <a:effectLst/>
              </a:rPr>
              <a:t>Added data types to each attribute in the EER diagram.</a:t>
            </a:r>
          </a:p>
          <a:p>
            <a:r>
              <a:rPr lang="en-AU" dirty="0">
                <a:effectLst/>
              </a:rPr>
              <a:t>Included primary and foreign keys in the EER diagram to link tables and establish relationships.</a:t>
            </a:r>
          </a:p>
          <a:p>
            <a:r>
              <a:rPr lang="en-AU" dirty="0">
                <a:effectLst/>
              </a:rPr>
              <a:t>Created separate tables for multivalued attributes</a:t>
            </a:r>
          </a:p>
          <a:p>
            <a:r>
              <a:rPr lang="en-AU" dirty="0">
                <a:effectLst/>
              </a:rPr>
              <a:t>Junction tables were created from many-to-many relationships.</a:t>
            </a:r>
          </a:p>
          <a:p>
            <a:r>
              <a:rPr lang="en-AU" dirty="0">
                <a:effectLst/>
              </a:rPr>
              <a:t>Clear naming conventions were used for tables, columns, and relationships.</a:t>
            </a:r>
          </a:p>
          <a:p>
            <a:r>
              <a:rPr lang="en-AU" dirty="0">
                <a:effectLst/>
              </a:rPr>
              <a:t>Layout is clean and well-organised.</a:t>
            </a:r>
          </a:p>
          <a:p>
            <a:r>
              <a:rPr lang="en-AU" dirty="0">
                <a:effectLst/>
              </a:rPr>
              <a:t>Conveys overall structure of the database, including relationships and keys.</a:t>
            </a:r>
          </a:p>
          <a:p>
            <a:r>
              <a:rPr lang="en-AU" dirty="0">
                <a:effectLst/>
              </a:rPr>
              <a:t>Easy to understand and communicate with team members.</a:t>
            </a:r>
          </a:p>
          <a:p>
            <a:pPr algn="just"/>
            <a:endParaRPr lang="en-GB" noProof="1"/>
          </a:p>
        </p:txBody>
      </p:sp>
      <p:sp>
        <p:nvSpPr>
          <p:cNvPr id="4" name="Date Placeholder 3">
            <a:extLst>
              <a:ext uri="{FF2B5EF4-FFF2-40B4-BE49-F238E27FC236}">
                <a16:creationId xmlns:a16="http://schemas.microsoft.com/office/drawing/2014/main" id="{D435AD1F-6CD4-A060-E74E-EB7E3DB7650D}"/>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B996F161-E90F-01FD-A475-D9B68613FF9E}"/>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8D955FD2-7519-4C90-E84D-8A11EEF2F9FB}"/>
              </a:ext>
            </a:extLst>
          </p:cNvPr>
          <p:cNvSpPr>
            <a:spLocks noGrp="1"/>
          </p:cNvSpPr>
          <p:nvPr>
            <p:ph type="sldNum" sz="quarter" idx="12"/>
          </p:nvPr>
        </p:nvSpPr>
        <p:spPr/>
        <p:txBody>
          <a:bodyPr/>
          <a:lstStyle/>
          <a:p>
            <a:pPr rtl="0"/>
            <a:fld id="{B5CEABB6-07DC-46E8-9B57-56EC44A396E5}" type="slidenum">
              <a:rPr lang="en-GB" noProof="0" smtClean="0"/>
              <a:t>11</a:t>
            </a:fld>
            <a:endParaRPr lang="en-GB" noProof="0"/>
          </a:p>
        </p:txBody>
      </p:sp>
    </p:spTree>
    <p:extLst>
      <p:ext uri="{BB962C8B-B14F-4D97-AF65-F5344CB8AC3E}">
        <p14:creationId xmlns:p14="http://schemas.microsoft.com/office/powerpoint/2010/main" val="134637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1D0F-1FE0-F8C3-449F-08010644D555}"/>
              </a:ext>
            </a:extLst>
          </p:cNvPr>
          <p:cNvSpPr>
            <a:spLocks noGrp="1"/>
          </p:cNvSpPr>
          <p:nvPr>
            <p:ph type="title"/>
          </p:nvPr>
        </p:nvSpPr>
        <p:spPr>
          <a:xfrm>
            <a:off x="1333499" y="1348581"/>
            <a:ext cx="3819229" cy="1325563"/>
          </a:xfrm>
        </p:spPr>
        <p:txBody>
          <a:bodyPr/>
          <a:lstStyle/>
          <a:p>
            <a:r>
              <a:rPr lang="en-GB" sz="2800" dirty="0"/>
              <a:t>Database Development</a:t>
            </a:r>
            <a:br>
              <a:rPr lang="en-GB" sz="2800" dirty="0"/>
            </a:br>
            <a:endParaRPr lang="en-US" dirty="0"/>
          </a:p>
        </p:txBody>
      </p:sp>
      <p:sp>
        <p:nvSpPr>
          <p:cNvPr id="3" name="Content Placeholder 2">
            <a:extLst>
              <a:ext uri="{FF2B5EF4-FFF2-40B4-BE49-F238E27FC236}">
                <a16:creationId xmlns:a16="http://schemas.microsoft.com/office/drawing/2014/main" id="{69B6A965-EC80-C092-CE78-6308C5420C5D}"/>
              </a:ext>
            </a:extLst>
          </p:cNvPr>
          <p:cNvSpPr>
            <a:spLocks noGrp="1"/>
          </p:cNvSpPr>
          <p:nvPr>
            <p:ph idx="1"/>
          </p:nvPr>
        </p:nvSpPr>
        <p:spPr>
          <a:xfrm>
            <a:off x="1333499" y="2674145"/>
            <a:ext cx="3451443" cy="2236058"/>
          </a:xfrm>
        </p:spPr>
        <p:txBody>
          <a:bodyPr/>
          <a:lstStyle/>
          <a:p>
            <a:r>
              <a:rPr lang="en-AU" dirty="0"/>
              <a:t>A</a:t>
            </a:r>
            <a:r>
              <a:rPr lang="en-AU" dirty="0">
                <a:effectLst/>
              </a:rPr>
              <a:t> database is a collection of organised and structured data stored in one or more tables, which are related to each other by common attributes or keys. It is a software system designed to manage, store, retrieve, and update data efficiently and securely</a:t>
            </a:r>
          </a:p>
        </p:txBody>
      </p:sp>
      <p:sp>
        <p:nvSpPr>
          <p:cNvPr id="4" name="Date Placeholder 3">
            <a:extLst>
              <a:ext uri="{FF2B5EF4-FFF2-40B4-BE49-F238E27FC236}">
                <a16:creationId xmlns:a16="http://schemas.microsoft.com/office/drawing/2014/main" id="{23EF0F3A-3EE2-CAA5-2A2B-446705366F59}"/>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900E06B2-7DD0-94AD-2570-B929CD6AE9C6}"/>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EAC9F391-9641-D407-DF8E-BB9F53DFB2EF}"/>
              </a:ext>
            </a:extLst>
          </p:cNvPr>
          <p:cNvSpPr>
            <a:spLocks noGrp="1"/>
          </p:cNvSpPr>
          <p:nvPr>
            <p:ph type="sldNum" sz="quarter" idx="12"/>
          </p:nvPr>
        </p:nvSpPr>
        <p:spPr/>
        <p:txBody>
          <a:bodyPr/>
          <a:lstStyle/>
          <a:p>
            <a:pPr rtl="0"/>
            <a:fld id="{B5CEABB6-07DC-46E8-9B57-56EC44A396E5}" type="slidenum">
              <a:rPr lang="en-GB" noProof="0" smtClean="0"/>
              <a:t>12</a:t>
            </a:fld>
            <a:endParaRPr lang="en-GB" noProof="0"/>
          </a:p>
        </p:txBody>
      </p:sp>
    </p:spTree>
    <p:extLst>
      <p:ext uri="{BB962C8B-B14F-4D97-AF65-F5344CB8AC3E}">
        <p14:creationId xmlns:p14="http://schemas.microsoft.com/office/powerpoint/2010/main" val="1449994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AE62-84F9-BA13-CBE8-155522AF2D83}"/>
              </a:ext>
            </a:extLst>
          </p:cNvPr>
          <p:cNvSpPr>
            <a:spLocks noGrp="1"/>
          </p:cNvSpPr>
          <p:nvPr>
            <p:ph type="title"/>
          </p:nvPr>
        </p:nvSpPr>
        <p:spPr>
          <a:xfrm>
            <a:off x="1337023" y="776070"/>
            <a:ext cx="5111750" cy="1204912"/>
          </a:xfrm>
        </p:spPr>
        <p:txBody>
          <a:bodyPr/>
          <a:lstStyle/>
          <a:p>
            <a:r>
              <a:rPr lang="en-GB" sz="2800" dirty="0"/>
              <a:t>Database Development</a:t>
            </a:r>
            <a:br>
              <a:rPr lang="en-GB" sz="2800" dirty="0"/>
            </a:br>
            <a:endParaRPr lang="en-US" dirty="0"/>
          </a:p>
        </p:txBody>
      </p:sp>
      <p:sp>
        <p:nvSpPr>
          <p:cNvPr id="3" name="Text Placeholder 2">
            <a:extLst>
              <a:ext uri="{FF2B5EF4-FFF2-40B4-BE49-F238E27FC236}">
                <a16:creationId xmlns:a16="http://schemas.microsoft.com/office/drawing/2014/main" id="{4200E49C-6CDC-D4C6-10B8-4B3F80041B76}"/>
              </a:ext>
            </a:extLst>
          </p:cNvPr>
          <p:cNvSpPr>
            <a:spLocks noGrp="1"/>
          </p:cNvSpPr>
          <p:nvPr>
            <p:ph type="body" idx="1"/>
          </p:nvPr>
        </p:nvSpPr>
        <p:spPr>
          <a:xfrm>
            <a:off x="1190005" y="2217108"/>
            <a:ext cx="6425853" cy="3257718"/>
          </a:xfrm>
        </p:spPr>
        <p:txBody>
          <a:bodyPr>
            <a:normAutofit/>
          </a:bodyPr>
          <a:lstStyle/>
          <a:p>
            <a:r>
              <a:rPr lang="en-AU" dirty="0">
                <a:effectLst/>
              </a:rPr>
              <a:t>Developed database in SQL using EER diagram as a guide.</a:t>
            </a:r>
          </a:p>
          <a:p>
            <a:r>
              <a:rPr lang="en-AU" dirty="0">
                <a:effectLst/>
              </a:rPr>
              <a:t>Hosted the database locally on our computer (localhost) for development and testing.</a:t>
            </a:r>
          </a:p>
          <a:p>
            <a:r>
              <a:rPr lang="en-AU" dirty="0">
                <a:effectLst/>
              </a:rPr>
              <a:t>Created tables using SQL commands to define table structure, attributes, and data types.</a:t>
            </a:r>
          </a:p>
          <a:p>
            <a:r>
              <a:rPr lang="en-AU" dirty="0">
                <a:effectLst/>
              </a:rPr>
              <a:t>Set primary and foreign keys to establish relationships between tables.</a:t>
            </a:r>
          </a:p>
          <a:p>
            <a:r>
              <a:rPr lang="en-AU" dirty="0">
                <a:effectLst/>
              </a:rPr>
              <a:t>Defined constraints and indexes to ensure data integrity and improve query performance.</a:t>
            </a:r>
          </a:p>
          <a:p>
            <a:endParaRPr lang="en-US" dirty="0"/>
          </a:p>
        </p:txBody>
      </p:sp>
      <p:sp>
        <p:nvSpPr>
          <p:cNvPr id="4" name="Date Placeholder 3">
            <a:extLst>
              <a:ext uri="{FF2B5EF4-FFF2-40B4-BE49-F238E27FC236}">
                <a16:creationId xmlns:a16="http://schemas.microsoft.com/office/drawing/2014/main" id="{3EA016D2-B4A5-DB04-B2F8-975E1FC972DB}"/>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94F512AA-6B52-9B28-D38F-83D7EA65D6F7}"/>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01225FA0-EEB8-12FA-1E3D-78FB3C525956}"/>
              </a:ext>
            </a:extLst>
          </p:cNvPr>
          <p:cNvSpPr>
            <a:spLocks noGrp="1"/>
          </p:cNvSpPr>
          <p:nvPr>
            <p:ph type="sldNum" sz="quarter" idx="12"/>
          </p:nvPr>
        </p:nvSpPr>
        <p:spPr/>
        <p:txBody>
          <a:bodyPr/>
          <a:lstStyle/>
          <a:p>
            <a:pPr rtl="0"/>
            <a:fld id="{B5CEABB6-07DC-46E8-9B57-56EC44A396E5}" type="slidenum">
              <a:rPr lang="en-GB" noProof="0" smtClean="0"/>
              <a:t>13</a:t>
            </a:fld>
            <a:endParaRPr lang="en-GB" noProof="0"/>
          </a:p>
        </p:txBody>
      </p:sp>
    </p:spTree>
    <p:extLst>
      <p:ext uri="{BB962C8B-B14F-4D97-AF65-F5344CB8AC3E}">
        <p14:creationId xmlns:p14="http://schemas.microsoft.com/office/powerpoint/2010/main" val="3938517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6CBF-D5EB-30AC-3B38-A0D826ECDE11}"/>
              </a:ext>
            </a:extLst>
          </p:cNvPr>
          <p:cNvSpPr>
            <a:spLocks noGrp="1"/>
          </p:cNvSpPr>
          <p:nvPr>
            <p:ph type="title"/>
          </p:nvPr>
        </p:nvSpPr>
        <p:spPr>
          <a:xfrm>
            <a:off x="1759279" y="3845491"/>
            <a:ext cx="3376391" cy="1649004"/>
          </a:xfrm>
        </p:spPr>
        <p:txBody>
          <a:bodyPr>
            <a:normAutofit/>
          </a:bodyPr>
          <a:lstStyle/>
          <a:p>
            <a:r>
              <a:rPr lang="en-GB" dirty="0"/>
              <a:t>Loading Data &amp; Performance Enhancements</a:t>
            </a:r>
            <a:br>
              <a:rPr lang="en-GB" dirty="0"/>
            </a:br>
            <a:endParaRPr lang="en-US" dirty="0"/>
          </a:p>
        </p:txBody>
      </p:sp>
      <p:sp>
        <p:nvSpPr>
          <p:cNvPr id="4" name="Text Placeholder 3">
            <a:extLst>
              <a:ext uri="{FF2B5EF4-FFF2-40B4-BE49-F238E27FC236}">
                <a16:creationId xmlns:a16="http://schemas.microsoft.com/office/drawing/2014/main" id="{39C94313-F66F-8873-EC2E-E75A751DD526}"/>
              </a:ext>
            </a:extLst>
          </p:cNvPr>
          <p:cNvSpPr>
            <a:spLocks noGrp="1"/>
          </p:cNvSpPr>
          <p:nvPr>
            <p:ph type="body" sz="quarter" idx="15"/>
          </p:nvPr>
        </p:nvSpPr>
        <p:spPr>
          <a:xfrm>
            <a:off x="5595256" y="2327201"/>
            <a:ext cx="5431971" cy="2203597"/>
          </a:xfrm>
        </p:spPr>
        <p:txBody>
          <a:bodyPr>
            <a:normAutofit/>
          </a:bodyPr>
          <a:lstStyle/>
          <a:p>
            <a:r>
              <a:rPr lang="en-AU" dirty="0">
                <a:effectLst/>
              </a:rPr>
              <a:t>Tested the database by adding, modifying, and deleting records.</a:t>
            </a:r>
          </a:p>
          <a:p>
            <a:r>
              <a:rPr lang="en-AU" dirty="0">
                <a:effectLst/>
              </a:rPr>
              <a:t>Disabled foreign key constraints temporarily by setting foreign_key_checks to 0 to avoid conflicts during data insertion.</a:t>
            </a:r>
          </a:p>
          <a:p>
            <a:r>
              <a:rPr lang="en-AU" dirty="0">
                <a:effectLst/>
              </a:rPr>
              <a:t>Used bulk row insertion instead of single row insertion to optimize data insertion.</a:t>
            </a:r>
          </a:p>
          <a:p>
            <a:endParaRPr lang="en-US" dirty="0"/>
          </a:p>
        </p:txBody>
      </p:sp>
      <p:sp>
        <p:nvSpPr>
          <p:cNvPr id="3" name="Date Placeholder 2">
            <a:extLst>
              <a:ext uri="{FF2B5EF4-FFF2-40B4-BE49-F238E27FC236}">
                <a16:creationId xmlns:a16="http://schemas.microsoft.com/office/drawing/2014/main" id="{A6B0A52F-8C23-6119-7CAB-F8643F24012D}"/>
              </a:ext>
            </a:extLst>
          </p:cNvPr>
          <p:cNvSpPr>
            <a:spLocks noGrp="1"/>
          </p:cNvSpPr>
          <p:nvPr>
            <p:ph type="dt" sz="half" idx="2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258E4D66-5EE6-02CC-2D19-E28ED36B0E1B}"/>
              </a:ext>
            </a:extLst>
          </p:cNvPr>
          <p:cNvSpPr>
            <a:spLocks noGrp="1"/>
          </p:cNvSpPr>
          <p:nvPr>
            <p:ph type="ftr" sz="quarter" idx="2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84CF9A1A-9C99-C1C9-734D-E0B3E8C7DBEA}"/>
              </a:ext>
            </a:extLst>
          </p:cNvPr>
          <p:cNvSpPr>
            <a:spLocks noGrp="1"/>
          </p:cNvSpPr>
          <p:nvPr>
            <p:ph type="sldNum" sz="quarter" idx="22"/>
          </p:nvPr>
        </p:nvSpPr>
        <p:spPr/>
        <p:txBody>
          <a:bodyPr/>
          <a:lstStyle/>
          <a:p>
            <a:pPr rtl="0"/>
            <a:fld id="{B5CEABB6-07DC-46E8-9B57-56EC44A396E5}" type="slidenum">
              <a:rPr lang="en-GB" noProof="0" smtClean="0"/>
              <a:pPr rtl="0"/>
              <a:t>14</a:t>
            </a:fld>
            <a:endParaRPr lang="en-GB" noProof="0"/>
          </a:p>
        </p:txBody>
      </p:sp>
    </p:spTree>
    <p:extLst>
      <p:ext uri="{BB962C8B-B14F-4D97-AF65-F5344CB8AC3E}">
        <p14:creationId xmlns:p14="http://schemas.microsoft.com/office/powerpoint/2010/main" val="152647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B271-7A18-2D93-E501-03F09C5D64F1}"/>
              </a:ext>
            </a:extLst>
          </p:cNvPr>
          <p:cNvSpPr>
            <a:spLocks noGrp="1"/>
          </p:cNvSpPr>
          <p:nvPr>
            <p:ph type="title"/>
          </p:nvPr>
        </p:nvSpPr>
        <p:spPr/>
        <p:txBody>
          <a:bodyPr/>
          <a:lstStyle/>
          <a:p>
            <a:r>
              <a:rPr lang="en-AU" sz="2800" dirty="0">
                <a:effectLst/>
              </a:rPr>
              <a:t>insertion</a:t>
            </a:r>
            <a:endParaRPr lang="en-US" dirty="0"/>
          </a:p>
        </p:txBody>
      </p:sp>
      <p:sp>
        <p:nvSpPr>
          <p:cNvPr id="3" name="Text Placeholder 2">
            <a:extLst>
              <a:ext uri="{FF2B5EF4-FFF2-40B4-BE49-F238E27FC236}">
                <a16:creationId xmlns:a16="http://schemas.microsoft.com/office/drawing/2014/main" id="{C02BB2A8-9342-4B65-516E-00D3548E6D92}"/>
              </a:ext>
            </a:extLst>
          </p:cNvPr>
          <p:cNvSpPr>
            <a:spLocks noGrp="1"/>
          </p:cNvSpPr>
          <p:nvPr>
            <p:ph type="body" idx="1"/>
          </p:nvPr>
        </p:nvSpPr>
        <p:spPr>
          <a:xfrm>
            <a:off x="2817703" y="2415571"/>
            <a:ext cx="2882475" cy="823912"/>
          </a:xfrm>
        </p:spPr>
        <p:txBody>
          <a:bodyPr/>
          <a:lstStyle/>
          <a:p>
            <a:pPr algn="ctr"/>
            <a:r>
              <a:rPr lang="en-AU" sz="2000" dirty="0">
                <a:effectLst/>
              </a:rPr>
              <a:t>single row insertion</a:t>
            </a:r>
            <a:endParaRPr lang="en-US" dirty="0"/>
          </a:p>
        </p:txBody>
      </p:sp>
      <p:pic>
        <p:nvPicPr>
          <p:cNvPr id="13" name="Content Placeholder 12">
            <a:extLst>
              <a:ext uri="{FF2B5EF4-FFF2-40B4-BE49-F238E27FC236}">
                <a16:creationId xmlns:a16="http://schemas.microsoft.com/office/drawing/2014/main" id="{A02B387F-5DAD-FB37-D033-54C2D8F0382D}"/>
              </a:ext>
            </a:extLst>
          </p:cNvPr>
          <p:cNvPicPr>
            <a:picLocks noGrp="1" noChangeAspect="1"/>
          </p:cNvPicPr>
          <p:nvPr>
            <p:ph sz="half" idx="2"/>
          </p:nvPr>
        </p:nvPicPr>
        <p:blipFill>
          <a:blip r:embed="rId2"/>
          <a:stretch>
            <a:fillRect/>
          </a:stretch>
        </p:blipFill>
        <p:spPr>
          <a:xfrm>
            <a:off x="7334249" y="4415158"/>
            <a:ext cx="2552700" cy="225103"/>
          </a:xfrm>
        </p:spPr>
      </p:pic>
      <p:sp>
        <p:nvSpPr>
          <p:cNvPr id="5" name="Text Placeholder 4">
            <a:extLst>
              <a:ext uri="{FF2B5EF4-FFF2-40B4-BE49-F238E27FC236}">
                <a16:creationId xmlns:a16="http://schemas.microsoft.com/office/drawing/2014/main" id="{A83DFF37-032E-6F48-4A8A-2654950E108F}"/>
              </a:ext>
            </a:extLst>
          </p:cNvPr>
          <p:cNvSpPr>
            <a:spLocks noGrp="1"/>
          </p:cNvSpPr>
          <p:nvPr>
            <p:ph type="body" sz="quarter" idx="3"/>
          </p:nvPr>
        </p:nvSpPr>
        <p:spPr>
          <a:xfrm>
            <a:off x="7162263" y="2421860"/>
            <a:ext cx="2896671" cy="823912"/>
          </a:xfrm>
        </p:spPr>
        <p:txBody>
          <a:bodyPr/>
          <a:lstStyle/>
          <a:p>
            <a:pPr algn="ctr"/>
            <a:r>
              <a:rPr lang="en-AU" sz="2000" dirty="0">
                <a:effectLst/>
              </a:rPr>
              <a:t>bulk row insertion</a:t>
            </a:r>
            <a:endParaRPr lang="en-US" dirty="0"/>
          </a:p>
        </p:txBody>
      </p:sp>
      <p:pic>
        <p:nvPicPr>
          <p:cNvPr id="15" name="Content Placeholder 14">
            <a:extLst>
              <a:ext uri="{FF2B5EF4-FFF2-40B4-BE49-F238E27FC236}">
                <a16:creationId xmlns:a16="http://schemas.microsoft.com/office/drawing/2014/main" id="{E36E5EB1-DD65-D13B-38D4-5163E157277E}"/>
              </a:ext>
            </a:extLst>
          </p:cNvPr>
          <p:cNvPicPr>
            <a:picLocks noGrp="1" noChangeAspect="1"/>
          </p:cNvPicPr>
          <p:nvPr>
            <p:ph sz="quarter" idx="4"/>
          </p:nvPr>
        </p:nvPicPr>
        <p:blipFill>
          <a:blip r:embed="rId3"/>
          <a:stretch>
            <a:fillRect/>
          </a:stretch>
        </p:blipFill>
        <p:spPr>
          <a:xfrm>
            <a:off x="2817261" y="3905635"/>
            <a:ext cx="2882917" cy="1469252"/>
          </a:xfrm>
        </p:spPr>
      </p:pic>
      <p:sp>
        <p:nvSpPr>
          <p:cNvPr id="4" name="Date Placeholder 3">
            <a:extLst>
              <a:ext uri="{FF2B5EF4-FFF2-40B4-BE49-F238E27FC236}">
                <a16:creationId xmlns:a16="http://schemas.microsoft.com/office/drawing/2014/main" id="{6B4CDF1D-A847-34F4-DE10-9B1E74D47EEA}"/>
              </a:ext>
            </a:extLst>
          </p:cNvPr>
          <p:cNvSpPr>
            <a:spLocks noGrp="1"/>
          </p:cNvSpPr>
          <p:nvPr>
            <p:ph type="dt" sz="half" idx="10"/>
          </p:nvPr>
        </p:nvSpPr>
        <p:spPr/>
        <p:txBody>
          <a:bodyPr/>
          <a:lstStyle/>
          <a:p>
            <a:pPr rtl="0"/>
            <a:r>
              <a:rPr lang="en-AU" noProof="0"/>
              <a:t>Phase 8</a:t>
            </a:r>
            <a:endParaRPr lang="en-GB" noProof="0"/>
          </a:p>
        </p:txBody>
      </p:sp>
      <p:sp>
        <p:nvSpPr>
          <p:cNvPr id="6" name="Footer Placeholder 5">
            <a:extLst>
              <a:ext uri="{FF2B5EF4-FFF2-40B4-BE49-F238E27FC236}">
                <a16:creationId xmlns:a16="http://schemas.microsoft.com/office/drawing/2014/main" id="{D2C783E6-51AD-D9CC-EC43-AC9C16EA0F75}"/>
              </a:ext>
            </a:extLst>
          </p:cNvPr>
          <p:cNvSpPr>
            <a:spLocks noGrp="1"/>
          </p:cNvSpPr>
          <p:nvPr>
            <p:ph type="ftr" sz="quarter" idx="11"/>
          </p:nvPr>
        </p:nvSpPr>
        <p:spPr/>
        <p:txBody>
          <a:bodyPr/>
          <a:lstStyle/>
          <a:p>
            <a:pPr rtl="0"/>
            <a:r>
              <a:rPr lang="en-GB" noProof="0"/>
              <a:t>Super Six</a:t>
            </a:r>
          </a:p>
        </p:txBody>
      </p:sp>
      <p:sp>
        <p:nvSpPr>
          <p:cNvPr id="7" name="Slide Number Placeholder 6">
            <a:extLst>
              <a:ext uri="{FF2B5EF4-FFF2-40B4-BE49-F238E27FC236}">
                <a16:creationId xmlns:a16="http://schemas.microsoft.com/office/drawing/2014/main" id="{B6A6BAD0-F386-D685-CF09-6B8C5B0F42FB}"/>
              </a:ext>
            </a:extLst>
          </p:cNvPr>
          <p:cNvSpPr>
            <a:spLocks noGrp="1"/>
          </p:cNvSpPr>
          <p:nvPr>
            <p:ph type="sldNum" sz="quarter" idx="12"/>
          </p:nvPr>
        </p:nvSpPr>
        <p:spPr/>
        <p:txBody>
          <a:bodyPr/>
          <a:lstStyle/>
          <a:p>
            <a:pPr rtl="0"/>
            <a:fld id="{B5CEABB6-07DC-46E8-9B57-56EC44A396E5}" type="slidenum">
              <a:rPr lang="en-GB" noProof="0" smtClean="0"/>
              <a:t>15</a:t>
            </a:fld>
            <a:endParaRPr lang="en-GB" noProof="0"/>
          </a:p>
        </p:txBody>
      </p:sp>
    </p:spTree>
    <p:extLst>
      <p:ext uri="{BB962C8B-B14F-4D97-AF65-F5344CB8AC3E}">
        <p14:creationId xmlns:p14="http://schemas.microsoft.com/office/powerpoint/2010/main" val="380128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9932-B456-BF8F-98B5-BBA1B53C64E7}"/>
              </a:ext>
            </a:extLst>
          </p:cNvPr>
          <p:cNvSpPr>
            <a:spLocks noGrp="1"/>
          </p:cNvSpPr>
          <p:nvPr>
            <p:ph type="title"/>
          </p:nvPr>
        </p:nvSpPr>
        <p:spPr>
          <a:xfrm>
            <a:off x="5476875" y="1335357"/>
            <a:ext cx="5111750" cy="1897673"/>
          </a:xfrm>
        </p:spPr>
        <p:txBody>
          <a:bodyPr>
            <a:normAutofit/>
          </a:bodyPr>
          <a:lstStyle/>
          <a:p>
            <a:r>
              <a:rPr lang="en-AU" sz="1600" dirty="0">
                <a:effectLst/>
              </a:rPr>
              <a:t>For better understanding let’s take a quick demo of sql commands and code in MYSQL Workbench.</a:t>
            </a:r>
            <a:br>
              <a:rPr lang="en-AU" sz="1600" dirty="0">
                <a:effectLst/>
              </a:rPr>
            </a:br>
            <a:endParaRPr lang="en-US" sz="1600" dirty="0"/>
          </a:p>
        </p:txBody>
      </p:sp>
      <p:sp>
        <p:nvSpPr>
          <p:cNvPr id="3" name="Text Placeholder 2">
            <a:extLst>
              <a:ext uri="{FF2B5EF4-FFF2-40B4-BE49-F238E27FC236}">
                <a16:creationId xmlns:a16="http://schemas.microsoft.com/office/drawing/2014/main" id="{1BA7224F-72DA-AFD0-4F6F-7B2F860C78EE}"/>
              </a:ext>
            </a:extLst>
          </p:cNvPr>
          <p:cNvSpPr>
            <a:spLocks noGrp="1"/>
          </p:cNvSpPr>
          <p:nvPr>
            <p:ph type="body" idx="1"/>
          </p:nvPr>
        </p:nvSpPr>
        <p:spPr>
          <a:xfrm>
            <a:off x="5476875" y="2470236"/>
            <a:ext cx="5111750" cy="1525588"/>
          </a:xfrm>
        </p:spPr>
        <p:txBody>
          <a:bodyPr/>
          <a:lstStyle/>
          <a:p>
            <a:pPr algn="ctr"/>
            <a:r>
              <a:rPr lang="en-US" dirty="0">
                <a:hlinkClick r:id="rId2"/>
              </a:rPr>
              <a:t>file:///Applications/MySQLWorkbench.app/</a:t>
            </a:r>
            <a:endParaRPr lang="en-US" dirty="0"/>
          </a:p>
        </p:txBody>
      </p:sp>
      <p:sp>
        <p:nvSpPr>
          <p:cNvPr id="4" name="Date Placeholder 3">
            <a:extLst>
              <a:ext uri="{FF2B5EF4-FFF2-40B4-BE49-F238E27FC236}">
                <a16:creationId xmlns:a16="http://schemas.microsoft.com/office/drawing/2014/main" id="{BA91E14E-5D45-80AB-5DC3-46A35D254A6C}"/>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497880D2-B844-EE54-3266-5B9C119C20C5}"/>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6269D449-8246-82D4-F224-34F217073D43}"/>
              </a:ext>
            </a:extLst>
          </p:cNvPr>
          <p:cNvSpPr>
            <a:spLocks noGrp="1"/>
          </p:cNvSpPr>
          <p:nvPr>
            <p:ph type="sldNum" sz="quarter" idx="12"/>
          </p:nvPr>
        </p:nvSpPr>
        <p:spPr/>
        <p:txBody>
          <a:bodyPr/>
          <a:lstStyle/>
          <a:p>
            <a:pPr rtl="0"/>
            <a:fld id="{B5CEABB6-07DC-46E8-9B57-56EC44A396E5}" type="slidenum">
              <a:rPr lang="en-GB" noProof="0" smtClean="0"/>
              <a:t>16</a:t>
            </a:fld>
            <a:endParaRPr lang="en-GB" noProof="0"/>
          </a:p>
        </p:txBody>
      </p:sp>
    </p:spTree>
    <p:extLst>
      <p:ext uri="{BB962C8B-B14F-4D97-AF65-F5344CB8AC3E}">
        <p14:creationId xmlns:p14="http://schemas.microsoft.com/office/powerpoint/2010/main" val="150008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rtlCol="0"/>
          <a:lstStyle/>
          <a:p>
            <a:r>
              <a:rPr lang="en-GB" dirty="0"/>
              <a:t>Normalization</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AU" dirty="0">
                <a:effectLst/>
              </a:rPr>
              <a:t>What is normalization?</a:t>
            </a:r>
          </a:p>
          <a:p>
            <a:pPr rtl="0"/>
            <a:endParaRPr lang="en-GB" dirty="0"/>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39"/>
            <a:ext cx="5431971" cy="770371"/>
          </a:xfrm>
        </p:spPr>
        <p:txBody>
          <a:bodyPr rtlCol="0">
            <a:normAutofit/>
          </a:bodyPr>
          <a:lstStyle/>
          <a:p>
            <a:r>
              <a:rPr lang="en-AU" dirty="0">
                <a:effectLst/>
              </a:rPr>
              <a:t>The process of organizing data in a database to reduce data redundancy and improve data integrity</a:t>
            </a:r>
          </a:p>
          <a:p>
            <a:pPr rtl="0"/>
            <a:endParaRPr lang="en-GB" dirty="0"/>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49042" y="3943561"/>
            <a:ext cx="5433204" cy="365125"/>
          </a:xfrm>
        </p:spPr>
        <p:txBody>
          <a:bodyPr rtlCol="0">
            <a:normAutofit fontScale="92500" lnSpcReduction="10000"/>
          </a:bodyPr>
          <a:lstStyle/>
          <a:p>
            <a:r>
              <a:rPr lang="en-AU" sz="2200" dirty="0">
                <a:effectLst/>
              </a:rPr>
              <a:t>Why is normalization important?</a:t>
            </a:r>
          </a:p>
          <a:p>
            <a:pPr rtl="0"/>
            <a:endParaRPr lang="en-GB" dirty="0"/>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949042" y="4319647"/>
            <a:ext cx="5431971" cy="557950"/>
          </a:xfrm>
        </p:spPr>
        <p:txBody>
          <a:bodyPr rtlCol="0">
            <a:normAutofit/>
          </a:bodyPr>
          <a:lstStyle/>
          <a:p>
            <a:r>
              <a:rPr lang="en-GB" dirty="0"/>
              <a:t>Minimizes data inconsistencies and anomalies that can arise when updating or deleting data in the database</a:t>
            </a:r>
          </a:p>
          <a:p>
            <a:endParaRPr lang="en-GB" dirty="0"/>
          </a:p>
        </p:txBody>
      </p:sp>
      <p:sp>
        <p:nvSpPr>
          <p:cNvPr id="4" name="Date Placeholder 3">
            <a:extLst>
              <a:ext uri="{FF2B5EF4-FFF2-40B4-BE49-F238E27FC236}">
                <a16:creationId xmlns:a16="http://schemas.microsoft.com/office/drawing/2014/main" id="{2BF18C7E-72F7-75FD-E988-C5674C9E60AD}"/>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31BFF494-1D23-D46C-F9DC-21EC2E4E3981}"/>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6A58A6B1-844F-4685-D8F3-AC75660E0314}"/>
              </a:ext>
            </a:extLst>
          </p:cNvPr>
          <p:cNvSpPr>
            <a:spLocks noGrp="1"/>
          </p:cNvSpPr>
          <p:nvPr>
            <p:ph type="sldNum" sz="quarter" idx="12"/>
          </p:nvPr>
        </p:nvSpPr>
        <p:spPr/>
        <p:txBody>
          <a:bodyPr/>
          <a:lstStyle/>
          <a:p>
            <a:pPr rtl="0"/>
            <a:fld id="{B5CEABB6-07DC-46E8-9B57-56EC44A396E5}" type="slidenum">
              <a:rPr lang="en-GB" noProof="0" smtClean="0"/>
              <a:t>17</a:t>
            </a:fld>
            <a:endParaRPr lang="en-GB" noProof="0"/>
          </a:p>
        </p:txBody>
      </p:sp>
    </p:spTree>
    <p:extLst>
      <p:ext uri="{BB962C8B-B14F-4D97-AF65-F5344CB8AC3E}">
        <p14:creationId xmlns:p14="http://schemas.microsoft.com/office/powerpoint/2010/main" val="1472106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A1F3-9B92-A990-80D6-16D5B50F7F5A}"/>
              </a:ext>
            </a:extLst>
          </p:cNvPr>
          <p:cNvSpPr>
            <a:spLocks noGrp="1"/>
          </p:cNvSpPr>
          <p:nvPr>
            <p:ph type="title"/>
          </p:nvPr>
        </p:nvSpPr>
        <p:spPr/>
        <p:txBody>
          <a:bodyPr/>
          <a:lstStyle/>
          <a:p>
            <a:r>
              <a:rPr lang="en-GB" dirty="0"/>
              <a:t>Normalization</a:t>
            </a:r>
            <a:endParaRPr lang="en-US" dirty="0"/>
          </a:p>
        </p:txBody>
      </p:sp>
      <p:sp>
        <p:nvSpPr>
          <p:cNvPr id="3" name="Text Placeholder 2">
            <a:extLst>
              <a:ext uri="{FF2B5EF4-FFF2-40B4-BE49-F238E27FC236}">
                <a16:creationId xmlns:a16="http://schemas.microsoft.com/office/drawing/2014/main" id="{CCE221F0-D3CD-F2F0-7778-4DB648D4D5A2}"/>
              </a:ext>
            </a:extLst>
          </p:cNvPr>
          <p:cNvSpPr>
            <a:spLocks noGrp="1"/>
          </p:cNvSpPr>
          <p:nvPr>
            <p:ph type="body" idx="1"/>
          </p:nvPr>
        </p:nvSpPr>
        <p:spPr>
          <a:xfrm>
            <a:off x="2071258" y="3387616"/>
            <a:ext cx="1240971" cy="823912"/>
          </a:xfrm>
        </p:spPr>
        <p:txBody>
          <a:bodyPr/>
          <a:lstStyle/>
          <a:p>
            <a:r>
              <a:rPr lang="en-AU" b="1" dirty="0">
                <a:effectLst/>
                <a:latin typeface="Helvetica Neue" panose="02000503000000020004" pitchFamily="2" charset="0"/>
              </a:rPr>
              <a:t>1NF</a:t>
            </a:r>
            <a:endParaRPr lang="en-AU" dirty="0">
              <a:effectLst/>
              <a:latin typeface="Helvetica Neue" panose="02000503000000020004" pitchFamily="2" charset="0"/>
            </a:endParaRPr>
          </a:p>
          <a:p>
            <a:endParaRPr lang="en-US" dirty="0"/>
          </a:p>
        </p:txBody>
      </p:sp>
      <p:sp>
        <p:nvSpPr>
          <p:cNvPr id="4" name="Text Placeholder 3">
            <a:extLst>
              <a:ext uri="{FF2B5EF4-FFF2-40B4-BE49-F238E27FC236}">
                <a16:creationId xmlns:a16="http://schemas.microsoft.com/office/drawing/2014/main" id="{06EA631C-632F-C16F-7C86-1A6ABD508648}"/>
              </a:ext>
            </a:extLst>
          </p:cNvPr>
          <p:cNvSpPr>
            <a:spLocks noGrp="1"/>
          </p:cNvSpPr>
          <p:nvPr>
            <p:ph type="body" idx="15"/>
          </p:nvPr>
        </p:nvSpPr>
        <p:spPr>
          <a:xfrm>
            <a:off x="5475514" y="3286975"/>
            <a:ext cx="1240971" cy="823912"/>
          </a:xfrm>
        </p:spPr>
        <p:txBody>
          <a:bodyPr/>
          <a:lstStyle/>
          <a:p>
            <a:r>
              <a:rPr lang="en-AU" b="1" dirty="0">
                <a:latin typeface="Helvetica Neue" panose="02000503000000020004" pitchFamily="2" charset="0"/>
              </a:rPr>
              <a:t>2</a:t>
            </a:r>
            <a:r>
              <a:rPr lang="en-AU" b="1" dirty="0">
                <a:effectLst/>
                <a:latin typeface="Helvetica Neue" panose="02000503000000020004" pitchFamily="2" charset="0"/>
              </a:rPr>
              <a:t>NF</a:t>
            </a:r>
            <a:endParaRPr lang="en-AU" dirty="0">
              <a:effectLst/>
              <a:latin typeface="Helvetica Neue" panose="02000503000000020004" pitchFamily="2" charset="0"/>
            </a:endParaRPr>
          </a:p>
          <a:p>
            <a:endParaRPr lang="en-US" dirty="0"/>
          </a:p>
        </p:txBody>
      </p:sp>
      <p:sp>
        <p:nvSpPr>
          <p:cNvPr id="5" name="Text Placeholder 4">
            <a:extLst>
              <a:ext uri="{FF2B5EF4-FFF2-40B4-BE49-F238E27FC236}">
                <a16:creationId xmlns:a16="http://schemas.microsoft.com/office/drawing/2014/main" id="{525C55DD-00BB-E231-B802-CA908008D433}"/>
              </a:ext>
            </a:extLst>
          </p:cNvPr>
          <p:cNvSpPr>
            <a:spLocks noGrp="1"/>
          </p:cNvSpPr>
          <p:nvPr>
            <p:ph type="body" idx="16"/>
          </p:nvPr>
        </p:nvSpPr>
        <p:spPr>
          <a:xfrm>
            <a:off x="8879771" y="3387616"/>
            <a:ext cx="1240971" cy="823912"/>
          </a:xfrm>
        </p:spPr>
        <p:txBody>
          <a:bodyPr/>
          <a:lstStyle/>
          <a:p>
            <a:r>
              <a:rPr lang="en-AU" b="1" dirty="0">
                <a:latin typeface="Helvetica Neue" panose="02000503000000020004" pitchFamily="2" charset="0"/>
              </a:rPr>
              <a:t>3</a:t>
            </a:r>
            <a:r>
              <a:rPr lang="en-AU" b="1" dirty="0">
                <a:effectLst/>
                <a:latin typeface="Helvetica Neue" panose="02000503000000020004" pitchFamily="2" charset="0"/>
              </a:rPr>
              <a:t>NF</a:t>
            </a:r>
            <a:endParaRPr lang="en-AU" dirty="0">
              <a:effectLst/>
              <a:latin typeface="Helvetica Neue" panose="02000503000000020004" pitchFamily="2" charset="0"/>
            </a:endParaRPr>
          </a:p>
          <a:p>
            <a:endParaRPr lang="en-US" dirty="0"/>
          </a:p>
        </p:txBody>
      </p:sp>
      <p:sp>
        <p:nvSpPr>
          <p:cNvPr id="9" name="Content Placeholder 8">
            <a:extLst>
              <a:ext uri="{FF2B5EF4-FFF2-40B4-BE49-F238E27FC236}">
                <a16:creationId xmlns:a16="http://schemas.microsoft.com/office/drawing/2014/main" id="{1FBE0553-D821-109D-1A9E-F2524BFA8FCE}"/>
              </a:ext>
            </a:extLst>
          </p:cNvPr>
          <p:cNvSpPr>
            <a:spLocks noGrp="1"/>
          </p:cNvSpPr>
          <p:nvPr>
            <p:ph sz="half" idx="17"/>
          </p:nvPr>
        </p:nvSpPr>
        <p:spPr>
          <a:xfrm>
            <a:off x="1129698" y="4640261"/>
            <a:ext cx="3124093" cy="1234320"/>
          </a:xfrm>
        </p:spPr>
        <p:txBody>
          <a:bodyPr/>
          <a:lstStyle/>
          <a:p>
            <a:r>
              <a:rPr lang="en-US" dirty="0"/>
              <a:t>Ensures that each table cell contains a single, indivisible value and each column has a unique name.</a:t>
            </a:r>
          </a:p>
          <a:p>
            <a:endParaRPr lang="en-US" dirty="0"/>
          </a:p>
        </p:txBody>
      </p:sp>
      <p:sp>
        <p:nvSpPr>
          <p:cNvPr id="10" name="Content Placeholder 9">
            <a:extLst>
              <a:ext uri="{FF2B5EF4-FFF2-40B4-BE49-F238E27FC236}">
                <a16:creationId xmlns:a16="http://schemas.microsoft.com/office/drawing/2014/main" id="{9CC2766B-A1C4-7483-7C1B-F250499BB681}"/>
              </a:ext>
            </a:extLst>
          </p:cNvPr>
          <p:cNvSpPr>
            <a:spLocks noGrp="1"/>
          </p:cNvSpPr>
          <p:nvPr>
            <p:ph sz="quarter" idx="18"/>
          </p:nvPr>
        </p:nvSpPr>
        <p:spPr>
          <a:xfrm>
            <a:off x="4526261" y="4580131"/>
            <a:ext cx="3139479" cy="1234319"/>
          </a:xfrm>
        </p:spPr>
        <p:txBody>
          <a:bodyPr>
            <a:normAutofit/>
          </a:bodyPr>
          <a:lstStyle/>
          <a:p>
            <a:r>
              <a:rPr lang="en-US" dirty="0"/>
              <a:t>The database must be in 1NF. Eliminates data redundancy by ensuring that all non-key attributes are fully functionally dependent on the primary key.</a:t>
            </a:r>
          </a:p>
          <a:p>
            <a:endParaRPr lang="en-US" dirty="0"/>
          </a:p>
        </p:txBody>
      </p:sp>
      <p:sp>
        <p:nvSpPr>
          <p:cNvPr id="11" name="Content Placeholder 10">
            <a:extLst>
              <a:ext uri="{FF2B5EF4-FFF2-40B4-BE49-F238E27FC236}">
                <a16:creationId xmlns:a16="http://schemas.microsoft.com/office/drawing/2014/main" id="{E916BB6E-931A-E4B0-1208-4FD431DA31FF}"/>
              </a:ext>
            </a:extLst>
          </p:cNvPr>
          <p:cNvSpPr>
            <a:spLocks noGrp="1"/>
          </p:cNvSpPr>
          <p:nvPr>
            <p:ph sz="half" idx="19"/>
          </p:nvPr>
        </p:nvSpPr>
        <p:spPr>
          <a:xfrm>
            <a:off x="7938210" y="4580130"/>
            <a:ext cx="3124093" cy="1234319"/>
          </a:xfrm>
        </p:spPr>
        <p:txBody>
          <a:bodyPr>
            <a:normAutofit fontScale="85000" lnSpcReduction="20000"/>
          </a:bodyPr>
          <a:lstStyle/>
          <a:p>
            <a:r>
              <a:rPr lang="en-US" sz="1500" dirty="0"/>
              <a:t>The database must be in 2NF. Minimizes data redundancy by ensuring that each non-key attribute is dependent only on the primary key and there are no transitive dependencies between non-key attributes.</a:t>
            </a:r>
          </a:p>
          <a:p>
            <a:endParaRPr lang="en-US" dirty="0"/>
          </a:p>
        </p:txBody>
      </p:sp>
      <p:sp>
        <p:nvSpPr>
          <p:cNvPr id="6" name="Date Placeholder 5">
            <a:extLst>
              <a:ext uri="{FF2B5EF4-FFF2-40B4-BE49-F238E27FC236}">
                <a16:creationId xmlns:a16="http://schemas.microsoft.com/office/drawing/2014/main" id="{5239C2B9-D308-60B3-43DA-4B25B60270C8}"/>
              </a:ext>
            </a:extLst>
          </p:cNvPr>
          <p:cNvSpPr>
            <a:spLocks noGrp="1"/>
          </p:cNvSpPr>
          <p:nvPr>
            <p:ph type="dt" sz="half" idx="10"/>
          </p:nvPr>
        </p:nvSpPr>
        <p:spPr/>
        <p:txBody>
          <a:bodyPr/>
          <a:lstStyle/>
          <a:p>
            <a:pPr rtl="0"/>
            <a:r>
              <a:rPr lang="en-AU" noProof="0"/>
              <a:t>Phase 8</a:t>
            </a:r>
            <a:endParaRPr lang="en-GB" noProof="0"/>
          </a:p>
        </p:txBody>
      </p:sp>
      <p:sp>
        <p:nvSpPr>
          <p:cNvPr id="7" name="Footer Placeholder 6">
            <a:extLst>
              <a:ext uri="{FF2B5EF4-FFF2-40B4-BE49-F238E27FC236}">
                <a16:creationId xmlns:a16="http://schemas.microsoft.com/office/drawing/2014/main" id="{50BCC308-B2DD-3EA1-A85B-287BC16FFE79}"/>
              </a:ext>
            </a:extLst>
          </p:cNvPr>
          <p:cNvSpPr>
            <a:spLocks noGrp="1"/>
          </p:cNvSpPr>
          <p:nvPr>
            <p:ph type="ftr" sz="quarter" idx="11"/>
          </p:nvPr>
        </p:nvSpPr>
        <p:spPr/>
        <p:txBody>
          <a:bodyPr/>
          <a:lstStyle/>
          <a:p>
            <a:pPr rtl="0"/>
            <a:r>
              <a:rPr lang="en-GB" noProof="0"/>
              <a:t>Super Six</a:t>
            </a:r>
          </a:p>
        </p:txBody>
      </p:sp>
      <p:sp>
        <p:nvSpPr>
          <p:cNvPr id="8" name="Slide Number Placeholder 7">
            <a:extLst>
              <a:ext uri="{FF2B5EF4-FFF2-40B4-BE49-F238E27FC236}">
                <a16:creationId xmlns:a16="http://schemas.microsoft.com/office/drawing/2014/main" id="{4A4A55C9-4C4D-4557-6258-10FA41713E41}"/>
              </a:ext>
            </a:extLst>
          </p:cNvPr>
          <p:cNvSpPr>
            <a:spLocks noGrp="1"/>
          </p:cNvSpPr>
          <p:nvPr>
            <p:ph type="sldNum" sz="quarter" idx="12"/>
          </p:nvPr>
        </p:nvSpPr>
        <p:spPr/>
        <p:txBody>
          <a:bodyPr/>
          <a:lstStyle/>
          <a:p>
            <a:pPr rtl="0"/>
            <a:fld id="{B5CEABB6-07DC-46E8-9B57-56EC44A396E5}" type="slidenum">
              <a:rPr lang="en-GB" noProof="0" smtClean="0"/>
              <a:t>18</a:t>
            </a:fld>
            <a:endParaRPr lang="en-GB" noProof="0"/>
          </a:p>
        </p:txBody>
      </p:sp>
    </p:spTree>
    <p:extLst>
      <p:ext uri="{BB962C8B-B14F-4D97-AF65-F5344CB8AC3E}">
        <p14:creationId xmlns:p14="http://schemas.microsoft.com/office/powerpoint/2010/main" val="404286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500" y="993900"/>
            <a:ext cx="3171825" cy="1325563"/>
          </a:xfrm>
        </p:spPr>
        <p:txBody>
          <a:bodyPr rtlCol="0"/>
          <a:lstStyle/>
          <a:p>
            <a:pPr rtl="0"/>
            <a:r>
              <a:rPr lang="en-GB" dirty="0"/>
              <a:t>ABOUT US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167063" y="2526632"/>
            <a:ext cx="3655458" cy="2959768"/>
          </a:xfrm>
        </p:spPr>
        <p:txBody>
          <a:bodyPr rtlCol="0">
            <a:normAutofit fontScale="92500"/>
          </a:bodyPr>
          <a:lstStyle/>
          <a:p>
            <a:r>
              <a:rPr lang="en-GB" dirty="0"/>
              <a:t>We are a team of highly motivated and skilled individuals who have come together to achieve greatness. Our team is made up of six members, each with a unique set of talents and expertise, and we work together to deliver exceptional results.</a:t>
            </a:r>
          </a:p>
          <a:p>
            <a:r>
              <a:rPr lang="en-GB" dirty="0"/>
              <a:t>Our mission is to provide the best possible solutions, whether it be in the field of technology or business development. We believe that by working together, we can achieve more than any individual can on their own.</a:t>
            </a:r>
          </a:p>
          <a:p>
            <a:endParaRPr lang="en-GB" dirty="0"/>
          </a:p>
        </p:txBody>
      </p:sp>
      <p:sp>
        <p:nvSpPr>
          <p:cNvPr id="4" name="Date Placeholder 3">
            <a:extLst>
              <a:ext uri="{FF2B5EF4-FFF2-40B4-BE49-F238E27FC236}">
                <a16:creationId xmlns:a16="http://schemas.microsoft.com/office/drawing/2014/main" id="{8E89DDE4-B634-B410-6208-1FE4D0447782}"/>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5B369E5B-56E1-5552-F19F-43ABFE9C4CBE}"/>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F70F171C-FAFE-2FFE-428E-EE4456A6ED8E}"/>
              </a:ext>
            </a:extLst>
          </p:cNvPr>
          <p:cNvSpPr>
            <a:spLocks noGrp="1"/>
          </p:cNvSpPr>
          <p:nvPr>
            <p:ph type="sldNum" sz="quarter" idx="12"/>
          </p:nvPr>
        </p:nvSpPr>
        <p:spPr/>
        <p:txBody>
          <a:bodyPr/>
          <a:lstStyle/>
          <a:p>
            <a:pPr rtl="0"/>
            <a:fld id="{B5CEABB6-07DC-46E8-9B57-56EC44A396E5}" type="slidenum">
              <a:rPr lang="en-GB" noProof="0" smtClean="0"/>
              <a:t>1</a:t>
            </a:fld>
            <a:endParaRPr lang="en-GB" noProof="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867E-DB58-4646-A45A-067332DF3BBA}"/>
              </a:ext>
            </a:extLst>
          </p:cNvPr>
          <p:cNvSpPr>
            <a:spLocks noGrp="1"/>
          </p:cNvSpPr>
          <p:nvPr>
            <p:ph type="ctrTitle"/>
          </p:nvPr>
        </p:nvSpPr>
        <p:spPr>
          <a:xfrm>
            <a:off x="4267200" y="1743065"/>
            <a:ext cx="4179570" cy="1524735"/>
          </a:xfrm>
        </p:spPr>
        <p:txBody>
          <a:bodyPr/>
          <a:lstStyle/>
          <a:p>
            <a:r>
              <a:rPr lang="en-GB" sz="2800" dirty="0"/>
              <a:t>Application Development </a:t>
            </a:r>
            <a:br>
              <a:rPr lang="en-GB" sz="2800" dirty="0"/>
            </a:br>
            <a:endParaRPr lang="en-US" sz="2800" dirty="0"/>
          </a:p>
        </p:txBody>
      </p:sp>
      <p:sp>
        <p:nvSpPr>
          <p:cNvPr id="3" name="Subtitle 2">
            <a:extLst>
              <a:ext uri="{FF2B5EF4-FFF2-40B4-BE49-F238E27FC236}">
                <a16:creationId xmlns:a16="http://schemas.microsoft.com/office/drawing/2014/main" id="{042EF693-F507-935C-4891-BFB9A775AD98}"/>
              </a:ext>
            </a:extLst>
          </p:cNvPr>
          <p:cNvSpPr>
            <a:spLocks noGrp="1"/>
          </p:cNvSpPr>
          <p:nvPr>
            <p:ph type="subTitle" idx="1"/>
          </p:nvPr>
        </p:nvSpPr>
        <p:spPr/>
        <p:txBody>
          <a:bodyPr>
            <a:normAutofit lnSpcReduction="10000"/>
          </a:bodyPr>
          <a:lstStyle/>
          <a:p>
            <a:r>
              <a:rPr lang="en-US" dirty="0"/>
              <a:t>GUI application development using Python's Tkinter library and MySQL database involves creating a graphical user interface to interact with the database. Tkinter is a standard GUI library for Python that provides a set of widgets to create GUI applications.</a:t>
            </a:r>
          </a:p>
          <a:p>
            <a:endParaRPr lang="en-US" dirty="0"/>
          </a:p>
        </p:txBody>
      </p:sp>
      <p:sp>
        <p:nvSpPr>
          <p:cNvPr id="4" name="Date Placeholder 3">
            <a:extLst>
              <a:ext uri="{FF2B5EF4-FFF2-40B4-BE49-F238E27FC236}">
                <a16:creationId xmlns:a16="http://schemas.microsoft.com/office/drawing/2014/main" id="{71490F45-48D8-69AA-C7E0-9B471B54545D}"/>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8AD1F443-4B72-ED8A-872A-1DA343D2A3F9}"/>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59754F69-1D98-0087-EDF9-3671153A5359}"/>
              </a:ext>
            </a:extLst>
          </p:cNvPr>
          <p:cNvSpPr>
            <a:spLocks noGrp="1"/>
          </p:cNvSpPr>
          <p:nvPr>
            <p:ph type="sldNum" sz="quarter" idx="12"/>
          </p:nvPr>
        </p:nvSpPr>
        <p:spPr/>
        <p:txBody>
          <a:bodyPr/>
          <a:lstStyle/>
          <a:p>
            <a:pPr rtl="0"/>
            <a:fld id="{B5CEABB6-07DC-46E8-9B57-56EC44A396E5}" type="slidenum">
              <a:rPr lang="en-GB" noProof="0" smtClean="0"/>
              <a:t>19</a:t>
            </a:fld>
            <a:endParaRPr lang="en-GB" noProof="0"/>
          </a:p>
        </p:txBody>
      </p:sp>
    </p:spTree>
    <p:extLst>
      <p:ext uri="{BB962C8B-B14F-4D97-AF65-F5344CB8AC3E}">
        <p14:creationId xmlns:p14="http://schemas.microsoft.com/office/powerpoint/2010/main" val="321650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098E-1BB9-F951-9B04-8AEDB4E16FCD}"/>
              </a:ext>
            </a:extLst>
          </p:cNvPr>
          <p:cNvSpPr>
            <a:spLocks noGrp="1"/>
          </p:cNvSpPr>
          <p:nvPr>
            <p:ph type="title"/>
          </p:nvPr>
        </p:nvSpPr>
        <p:spPr>
          <a:xfrm>
            <a:off x="1362075" y="1069182"/>
            <a:ext cx="5111750" cy="1204912"/>
          </a:xfrm>
        </p:spPr>
        <p:txBody>
          <a:bodyPr>
            <a:noAutofit/>
          </a:bodyPr>
          <a:lstStyle/>
          <a:p>
            <a:r>
              <a:rPr lang="en-US" sz="2400" dirty="0"/>
              <a:t>Pages in application design</a:t>
            </a:r>
            <a:br>
              <a:rPr lang="en-US" dirty="0"/>
            </a:br>
            <a:endParaRPr lang="en-US" dirty="0"/>
          </a:p>
        </p:txBody>
      </p:sp>
      <p:sp>
        <p:nvSpPr>
          <p:cNvPr id="3" name="Text Placeholder 2">
            <a:extLst>
              <a:ext uri="{FF2B5EF4-FFF2-40B4-BE49-F238E27FC236}">
                <a16:creationId xmlns:a16="http://schemas.microsoft.com/office/drawing/2014/main" id="{86022E61-4BB3-C5E4-9C96-8EEB457029C5}"/>
              </a:ext>
            </a:extLst>
          </p:cNvPr>
          <p:cNvSpPr>
            <a:spLocks noGrp="1"/>
          </p:cNvSpPr>
          <p:nvPr>
            <p:ph type="body" idx="1"/>
          </p:nvPr>
        </p:nvSpPr>
        <p:spPr>
          <a:xfrm>
            <a:off x="1362075" y="2639028"/>
            <a:ext cx="5111750" cy="2547334"/>
          </a:xfrm>
        </p:spPr>
        <p:txBody>
          <a:bodyPr>
            <a:normAutofit fontScale="92500"/>
          </a:bodyPr>
          <a:lstStyle/>
          <a:p>
            <a:r>
              <a:rPr lang="en-US" dirty="0"/>
              <a:t>Pages refer to individual screens or views within a GUI for a database</a:t>
            </a:r>
          </a:p>
          <a:p>
            <a:r>
              <a:rPr lang="en-US" dirty="0"/>
              <a:t>Each page typically has a specific purpose or function</a:t>
            </a:r>
          </a:p>
          <a:p>
            <a:r>
              <a:rPr lang="en-US" dirty="0"/>
              <a:t>Pages may display different sets of information or options for the user to interact with</a:t>
            </a:r>
          </a:p>
          <a:p>
            <a:r>
              <a:rPr lang="en-US" dirty="0"/>
              <a:t>Pages are designed to be visually cohesive and user-friendly</a:t>
            </a:r>
          </a:p>
          <a:p>
            <a:r>
              <a:rPr lang="en-US" dirty="0"/>
              <a:t>Navigation between pages is usually intuitive and easy to use</a:t>
            </a:r>
          </a:p>
          <a:p>
            <a:r>
              <a:rPr lang="en-US" dirty="0"/>
              <a:t>Well-designed pages can enhance the user experience and make it easier to manage the database.</a:t>
            </a:r>
          </a:p>
          <a:p>
            <a:endParaRPr lang="en-US" dirty="0"/>
          </a:p>
        </p:txBody>
      </p:sp>
      <p:sp>
        <p:nvSpPr>
          <p:cNvPr id="4" name="Date Placeholder 3">
            <a:extLst>
              <a:ext uri="{FF2B5EF4-FFF2-40B4-BE49-F238E27FC236}">
                <a16:creationId xmlns:a16="http://schemas.microsoft.com/office/drawing/2014/main" id="{DF098376-71C3-C77F-1BCD-E3F329AA1EAC}"/>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9FFE2481-8CC2-1B85-B675-D38BD3B08E1B}"/>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72E55ECB-C399-B05C-DD26-D684BB4F315C}"/>
              </a:ext>
            </a:extLst>
          </p:cNvPr>
          <p:cNvSpPr>
            <a:spLocks noGrp="1"/>
          </p:cNvSpPr>
          <p:nvPr>
            <p:ph type="sldNum" sz="quarter" idx="12"/>
          </p:nvPr>
        </p:nvSpPr>
        <p:spPr/>
        <p:txBody>
          <a:bodyPr/>
          <a:lstStyle/>
          <a:p>
            <a:pPr rtl="0"/>
            <a:fld id="{B5CEABB6-07DC-46E8-9B57-56EC44A396E5}" type="slidenum">
              <a:rPr lang="en-GB" noProof="0" smtClean="0"/>
              <a:t>20</a:t>
            </a:fld>
            <a:endParaRPr lang="en-GB" noProof="0"/>
          </a:p>
        </p:txBody>
      </p:sp>
    </p:spTree>
    <p:extLst>
      <p:ext uri="{BB962C8B-B14F-4D97-AF65-F5344CB8AC3E}">
        <p14:creationId xmlns:p14="http://schemas.microsoft.com/office/powerpoint/2010/main" val="396889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BA5E88-C1FB-BD80-FFE8-A525D2D1075C}"/>
              </a:ext>
            </a:extLst>
          </p:cNvPr>
          <p:cNvSpPr>
            <a:spLocks noGrp="1"/>
          </p:cNvSpPr>
          <p:nvPr>
            <p:ph type="body" idx="1"/>
          </p:nvPr>
        </p:nvSpPr>
        <p:spPr>
          <a:xfrm>
            <a:off x="2315039" y="1101252"/>
            <a:ext cx="3924300" cy="823912"/>
          </a:xfrm>
        </p:spPr>
        <p:txBody>
          <a:bodyPr/>
          <a:lstStyle/>
          <a:p>
            <a:pPr algn="ctr"/>
            <a:r>
              <a:rPr lang="en-US" dirty="0"/>
              <a:t>Main Menu</a:t>
            </a:r>
          </a:p>
        </p:txBody>
      </p:sp>
      <p:sp>
        <p:nvSpPr>
          <p:cNvPr id="5" name="Text Placeholder 4">
            <a:extLst>
              <a:ext uri="{FF2B5EF4-FFF2-40B4-BE49-F238E27FC236}">
                <a16:creationId xmlns:a16="http://schemas.microsoft.com/office/drawing/2014/main" id="{02C0CFC6-7046-8AD2-5C8F-F04E55CE7DD8}"/>
              </a:ext>
            </a:extLst>
          </p:cNvPr>
          <p:cNvSpPr>
            <a:spLocks noGrp="1"/>
          </p:cNvSpPr>
          <p:nvPr>
            <p:ph type="body" sz="quarter" idx="3"/>
          </p:nvPr>
        </p:nvSpPr>
        <p:spPr>
          <a:xfrm>
            <a:off x="7602573" y="1111328"/>
            <a:ext cx="3326117" cy="750405"/>
          </a:xfrm>
        </p:spPr>
        <p:txBody>
          <a:bodyPr/>
          <a:lstStyle/>
          <a:p>
            <a:pPr algn="ctr"/>
            <a:r>
              <a:rPr lang="en-US" dirty="0"/>
              <a:t>Login</a:t>
            </a:r>
          </a:p>
        </p:txBody>
      </p:sp>
      <p:pic>
        <p:nvPicPr>
          <p:cNvPr id="10" name="Content Placeholder 9">
            <a:extLst>
              <a:ext uri="{FF2B5EF4-FFF2-40B4-BE49-F238E27FC236}">
                <a16:creationId xmlns:a16="http://schemas.microsoft.com/office/drawing/2014/main" id="{525E084D-C59B-530C-BD5C-6EEB060422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01120" y="2963119"/>
            <a:ext cx="5401568" cy="2802802"/>
          </a:xfrm>
          <a:prstGeom prst="rect">
            <a:avLst/>
          </a:prstGeom>
        </p:spPr>
      </p:pic>
      <p:pic>
        <p:nvPicPr>
          <p:cNvPr id="11" name="Content Placeholder 10">
            <a:extLst>
              <a:ext uri="{FF2B5EF4-FFF2-40B4-BE49-F238E27FC236}">
                <a16:creationId xmlns:a16="http://schemas.microsoft.com/office/drawing/2014/main" id="{67DFD8E3-E5DE-63A9-7BE9-91AEA546D2C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426868" y="2190509"/>
            <a:ext cx="3663777" cy="3575412"/>
          </a:xfrm>
          <a:prstGeom prst="rect">
            <a:avLst/>
          </a:prstGeom>
        </p:spPr>
      </p:pic>
      <p:sp>
        <p:nvSpPr>
          <p:cNvPr id="2" name="Date Placeholder 1">
            <a:extLst>
              <a:ext uri="{FF2B5EF4-FFF2-40B4-BE49-F238E27FC236}">
                <a16:creationId xmlns:a16="http://schemas.microsoft.com/office/drawing/2014/main" id="{BACE29B5-B2A1-DEA5-F7E4-6E158EAFCB36}"/>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D79EBAEC-E7C1-DB4C-21C2-8CA526CDEE64}"/>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08BBD37F-7939-7AC0-4E48-68DB0F1DEBB6}"/>
              </a:ext>
            </a:extLst>
          </p:cNvPr>
          <p:cNvSpPr>
            <a:spLocks noGrp="1"/>
          </p:cNvSpPr>
          <p:nvPr>
            <p:ph type="sldNum" sz="quarter" idx="12"/>
          </p:nvPr>
        </p:nvSpPr>
        <p:spPr/>
        <p:txBody>
          <a:bodyPr/>
          <a:lstStyle/>
          <a:p>
            <a:pPr rtl="0"/>
            <a:fld id="{B5CEABB6-07DC-46E8-9B57-56EC44A396E5}" type="slidenum">
              <a:rPr lang="en-GB" noProof="0" smtClean="0"/>
              <a:t>21</a:t>
            </a:fld>
            <a:endParaRPr lang="en-GB" noProof="0"/>
          </a:p>
        </p:txBody>
      </p:sp>
    </p:spTree>
    <p:extLst>
      <p:ext uri="{BB962C8B-B14F-4D97-AF65-F5344CB8AC3E}">
        <p14:creationId xmlns:p14="http://schemas.microsoft.com/office/powerpoint/2010/main" val="2059766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6A4E9-0292-96C0-6AC4-E40740822781}"/>
              </a:ext>
            </a:extLst>
          </p:cNvPr>
          <p:cNvSpPr>
            <a:spLocks noGrp="1"/>
          </p:cNvSpPr>
          <p:nvPr>
            <p:ph type="body" idx="1"/>
          </p:nvPr>
        </p:nvSpPr>
        <p:spPr>
          <a:xfrm>
            <a:off x="2493862" y="1025525"/>
            <a:ext cx="3924300" cy="823912"/>
          </a:xfrm>
        </p:spPr>
        <p:txBody>
          <a:bodyPr/>
          <a:lstStyle/>
          <a:p>
            <a:pPr algn="ctr"/>
            <a:r>
              <a:rPr lang="en-US" dirty="0"/>
              <a:t>Student Login</a:t>
            </a:r>
          </a:p>
          <a:p>
            <a:endParaRPr lang="en-US" dirty="0"/>
          </a:p>
        </p:txBody>
      </p:sp>
      <p:sp>
        <p:nvSpPr>
          <p:cNvPr id="5" name="Text Placeholder 4">
            <a:extLst>
              <a:ext uri="{FF2B5EF4-FFF2-40B4-BE49-F238E27FC236}">
                <a16:creationId xmlns:a16="http://schemas.microsoft.com/office/drawing/2014/main" id="{ECA921BC-B3AD-4F25-74B0-255812D57036}"/>
              </a:ext>
            </a:extLst>
          </p:cNvPr>
          <p:cNvSpPr>
            <a:spLocks noGrp="1"/>
          </p:cNvSpPr>
          <p:nvPr>
            <p:ph type="body" sz="quarter" idx="3"/>
          </p:nvPr>
        </p:nvSpPr>
        <p:spPr>
          <a:xfrm>
            <a:off x="7286486" y="613569"/>
            <a:ext cx="3943627" cy="823912"/>
          </a:xfrm>
        </p:spPr>
        <p:txBody>
          <a:bodyPr/>
          <a:lstStyle/>
          <a:p>
            <a:pPr algn="ctr"/>
            <a:r>
              <a:rPr lang="en-US" dirty="0"/>
              <a:t>Faculty login</a:t>
            </a:r>
          </a:p>
        </p:txBody>
      </p:sp>
      <p:pic>
        <p:nvPicPr>
          <p:cNvPr id="10" name="Content Placeholder 9">
            <a:extLst>
              <a:ext uri="{FF2B5EF4-FFF2-40B4-BE49-F238E27FC236}">
                <a16:creationId xmlns:a16="http://schemas.microsoft.com/office/drawing/2014/main" id="{66CE14FC-DF78-AC4F-79A9-5C1B3C0E809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70414" y="2373311"/>
            <a:ext cx="5139328" cy="3459164"/>
          </a:xfrm>
          <a:prstGeom prst="rect">
            <a:avLst/>
          </a:prstGeom>
        </p:spPr>
      </p:pic>
      <p:pic>
        <p:nvPicPr>
          <p:cNvPr id="11" name="Content Placeholder 10">
            <a:extLst>
              <a:ext uri="{FF2B5EF4-FFF2-40B4-BE49-F238E27FC236}">
                <a16:creationId xmlns:a16="http://schemas.microsoft.com/office/drawing/2014/main" id="{9C2CE2B5-7259-3B75-E61D-76176A81CB0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82968" y="1974578"/>
            <a:ext cx="3943627" cy="3857898"/>
          </a:xfrm>
          <a:prstGeom prst="rect">
            <a:avLst/>
          </a:prstGeom>
        </p:spPr>
      </p:pic>
      <p:sp>
        <p:nvSpPr>
          <p:cNvPr id="2" name="Date Placeholder 1">
            <a:extLst>
              <a:ext uri="{FF2B5EF4-FFF2-40B4-BE49-F238E27FC236}">
                <a16:creationId xmlns:a16="http://schemas.microsoft.com/office/drawing/2014/main" id="{B739FD62-EA0A-938A-7AFA-5B32CE262693}"/>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12575EC3-FE75-C63A-7229-41C5B8E894A1}"/>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F34C9CA2-0762-3DAC-FA5E-C037EDCF4D1C}"/>
              </a:ext>
            </a:extLst>
          </p:cNvPr>
          <p:cNvSpPr>
            <a:spLocks noGrp="1"/>
          </p:cNvSpPr>
          <p:nvPr>
            <p:ph type="sldNum" sz="quarter" idx="12"/>
          </p:nvPr>
        </p:nvSpPr>
        <p:spPr/>
        <p:txBody>
          <a:bodyPr/>
          <a:lstStyle/>
          <a:p>
            <a:pPr rtl="0"/>
            <a:fld id="{B5CEABB6-07DC-46E8-9B57-56EC44A396E5}" type="slidenum">
              <a:rPr lang="en-GB" noProof="0" smtClean="0"/>
              <a:t>22</a:t>
            </a:fld>
            <a:endParaRPr lang="en-GB" noProof="0"/>
          </a:p>
        </p:txBody>
      </p:sp>
    </p:spTree>
    <p:extLst>
      <p:ext uri="{BB962C8B-B14F-4D97-AF65-F5344CB8AC3E}">
        <p14:creationId xmlns:p14="http://schemas.microsoft.com/office/powerpoint/2010/main" val="88010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A2C26A-1055-1249-1592-A2D72251E5D8}"/>
              </a:ext>
            </a:extLst>
          </p:cNvPr>
          <p:cNvSpPr>
            <a:spLocks noGrp="1"/>
          </p:cNvSpPr>
          <p:nvPr>
            <p:ph type="body" idx="1"/>
          </p:nvPr>
        </p:nvSpPr>
        <p:spPr>
          <a:xfrm>
            <a:off x="2820079" y="613569"/>
            <a:ext cx="3924300" cy="823912"/>
          </a:xfrm>
        </p:spPr>
        <p:txBody>
          <a:bodyPr/>
          <a:lstStyle/>
          <a:p>
            <a:pPr algn="ctr"/>
            <a:r>
              <a:rPr lang="en-US" dirty="0"/>
              <a:t>Departments</a:t>
            </a:r>
          </a:p>
        </p:txBody>
      </p:sp>
      <p:sp>
        <p:nvSpPr>
          <p:cNvPr id="5" name="Text Placeholder 4">
            <a:extLst>
              <a:ext uri="{FF2B5EF4-FFF2-40B4-BE49-F238E27FC236}">
                <a16:creationId xmlns:a16="http://schemas.microsoft.com/office/drawing/2014/main" id="{9C581539-7AFA-607E-2566-1F5EC3C6FB47}"/>
              </a:ext>
            </a:extLst>
          </p:cNvPr>
          <p:cNvSpPr>
            <a:spLocks noGrp="1"/>
          </p:cNvSpPr>
          <p:nvPr>
            <p:ph type="body" sz="quarter" idx="3"/>
          </p:nvPr>
        </p:nvSpPr>
        <p:spPr>
          <a:xfrm>
            <a:off x="7183853" y="613569"/>
            <a:ext cx="3943627" cy="823912"/>
          </a:xfrm>
        </p:spPr>
        <p:txBody>
          <a:bodyPr/>
          <a:lstStyle/>
          <a:p>
            <a:pPr algn="ctr"/>
            <a:r>
              <a:rPr lang="en-US" dirty="0"/>
              <a:t>Admissions</a:t>
            </a:r>
          </a:p>
        </p:txBody>
      </p:sp>
      <p:pic>
        <p:nvPicPr>
          <p:cNvPr id="10" name="Content Placeholder 9">
            <a:extLst>
              <a:ext uri="{FF2B5EF4-FFF2-40B4-BE49-F238E27FC236}">
                <a16:creationId xmlns:a16="http://schemas.microsoft.com/office/drawing/2014/main" id="{FA95BBBD-9E4C-801E-F81D-EF65B56D5B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49494" y="1681504"/>
            <a:ext cx="4065471" cy="4304617"/>
          </a:xfrm>
          <a:prstGeom prst="rect">
            <a:avLst/>
          </a:prstGeom>
        </p:spPr>
      </p:pic>
      <p:pic>
        <p:nvPicPr>
          <p:cNvPr id="11" name="Content Placeholder 10">
            <a:extLst>
              <a:ext uri="{FF2B5EF4-FFF2-40B4-BE49-F238E27FC236}">
                <a16:creationId xmlns:a16="http://schemas.microsoft.com/office/drawing/2014/main" id="{DD010F36-5FCC-7FC5-D2C7-AD96129F71D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386969" y="1681504"/>
            <a:ext cx="1537396" cy="4150971"/>
          </a:xfrm>
          <a:prstGeom prst="rect">
            <a:avLst/>
          </a:prstGeom>
        </p:spPr>
      </p:pic>
      <p:sp>
        <p:nvSpPr>
          <p:cNvPr id="2" name="Date Placeholder 1">
            <a:extLst>
              <a:ext uri="{FF2B5EF4-FFF2-40B4-BE49-F238E27FC236}">
                <a16:creationId xmlns:a16="http://schemas.microsoft.com/office/drawing/2014/main" id="{986D4A4B-3724-6256-1E2A-DAD1CF1D27A4}"/>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25554022-5398-D27A-2522-7BAD875690B4}"/>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6BB52080-BC6B-B020-B035-53F778D8144F}"/>
              </a:ext>
            </a:extLst>
          </p:cNvPr>
          <p:cNvSpPr>
            <a:spLocks noGrp="1"/>
          </p:cNvSpPr>
          <p:nvPr>
            <p:ph type="sldNum" sz="quarter" idx="12"/>
          </p:nvPr>
        </p:nvSpPr>
        <p:spPr/>
        <p:txBody>
          <a:bodyPr/>
          <a:lstStyle/>
          <a:p>
            <a:pPr rtl="0"/>
            <a:fld id="{B5CEABB6-07DC-46E8-9B57-56EC44A396E5}" type="slidenum">
              <a:rPr lang="en-GB" noProof="0" smtClean="0"/>
              <a:t>23</a:t>
            </a:fld>
            <a:endParaRPr lang="en-GB" noProof="0"/>
          </a:p>
        </p:txBody>
      </p:sp>
    </p:spTree>
    <p:extLst>
      <p:ext uri="{BB962C8B-B14F-4D97-AF65-F5344CB8AC3E}">
        <p14:creationId xmlns:p14="http://schemas.microsoft.com/office/powerpoint/2010/main" val="301874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334C5C-2A2B-6A66-0E98-AD6FBE721431}"/>
              </a:ext>
            </a:extLst>
          </p:cNvPr>
          <p:cNvSpPr>
            <a:spLocks noGrp="1"/>
          </p:cNvSpPr>
          <p:nvPr>
            <p:ph type="body" idx="1"/>
          </p:nvPr>
        </p:nvSpPr>
        <p:spPr>
          <a:xfrm>
            <a:off x="2826895" y="181836"/>
            <a:ext cx="3924300" cy="823912"/>
          </a:xfrm>
        </p:spPr>
        <p:txBody>
          <a:bodyPr/>
          <a:lstStyle/>
          <a:p>
            <a:pPr algn="ctr"/>
            <a:r>
              <a:rPr lang="en-US" dirty="0">
                <a:effectLst/>
                <a:ea typeface="Calibri" panose="020F0502020204030204" pitchFamily="34" charset="0"/>
                <a:cs typeface="Times New Roman" panose="02020603050405020304" pitchFamily="18" charset="0"/>
              </a:rPr>
              <a:t>Faculty</a:t>
            </a:r>
            <a:r>
              <a:rPr lang="en-US" sz="1800" b="1" dirty="0">
                <a:effectLst/>
                <a:latin typeface="TimesNewRomanPS"/>
                <a:ea typeface="Calibri" panose="020F0502020204030204" pitchFamily="34" charset="0"/>
                <a:cs typeface="Times New Roman" panose="02020603050405020304" pitchFamily="18" charset="0"/>
              </a:rPr>
              <a:t> </a:t>
            </a:r>
          </a:p>
        </p:txBody>
      </p:sp>
      <p:sp>
        <p:nvSpPr>
          <p:cNvPr id="5" name="Text Placeholder 4">
            <a:extLst>
              <a:ext uri="{FF2B5EF4-FFF2-40B4-BE49-F238E27FC236}">
                <a16:creationId xmlns:a16="http://schemas.microsoft.com/office/drawing/2014/main" id="{3679D9A6-B3D7-1226-D990-65DC628DB7DF}"/>
              </a:ext>
            </a:extLst>
          </p:cNvPr>
          <p:cNvSpPr>
            <a:spLocks noGrp="1"/>
          </p:cNvSpPr>
          <p:nvPr>
            <p:ph type="body" sz="quarter" idx="3"/>
          </p:nvPr>
        </p:nvSpPr>
        <p:spPr>
          <a:xfrm>
            <a:off x="7259702" y="181836"/>
            <a:ext cx="3943627" cy="823912"/>
          </a:xfrm>
        </p:spPr>
        <p:txBody>
          <a:bodyPr/>
          <a:lstStyle/>
          <a:p>
            <a:pPr algn="ctr"/>
            <a:r>
              <a:rPr lang="en-US" dirty="0"/>
              <a:t>Programs</a:t>
            </a:r>
          </a:p>
        </p:txBody>
      </p:sp>
      <p:pic>
        <p:nvPicPr>
          <p:cNvPr id="10" name="Content Placeholder 9">
            <a:extLst>
              <a:ext uri="{FF2B5EF4-FFF2-40B4-BE49-F238E27FC236}">
                <a16:creationId xmlns:a16="http://schemas.microsoft.com/office/drawing/2014/main" id="{2CCCD58E-1B9B-292E-A59B-EC0CB9048D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26895" y="1239614"/>
            <a:ext cx="3966945" cy="4384518"/>
          </a:xfrm>
          <a:prstGeom prst="rect">
            <a:avLst/>
          </a:prstGeom>
        </p:spPr>
      </p:pic>
      <p:pic>
        <p:nvPicPr>
          <p:cNvPr id="11" name="Content Placeholder 10">
            <a:extLst>
              <a:ext uri="{FF2B5EF4-FFF2-40B4-BE49-F238E27FC236}">
                <a16:creationId xmlns:a16="http://schemas.microsoft.com/office/drawing/2014/main" id="{0F0E73E0-DBF1-7DE3-43A6-8249E6A3CDB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88529" y="1239613"/>
            <a:ext cx="4114800" cy="4356847"/>
          </a:xfrm>
          <a:prstGeom prst="rect">
            <a:avLst/>
          </a:prstGeom>
        </p:spPr>
      </p:pic>
      <p:sp>
        <p:nvSpPr>
          <p:cNvPr id="2" name="Date Placeholder 1">
            <a:extLst>
              <a:ext uri="{FF2B5EF4-FFF2-40B4-BE49-F238E27FC236}">
                <a16:creationId xmlns:a16="http://schemas.microsoft.com/office/drawing/2014/main" id="{1330AA38-9C39-A941-91E1-39D6712A1EAB}"/>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154EF513-8A32-07C1-449C-7A422D8F1D2E}"/>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27EF1A4C-FA1F-A4CE-DA69-1DEA648C3C58}"/>
              </a:ext>
            </a:extLst>
          </p:cNvPr>
          <p:cNvSpPr>
            <a:spLocks noGrp="1"/>
          </p:cNvSpPr>
          <p:nvPr>
            <p:ph type="sldNum" sz="quarter" idx="12"/>
          </p:nvPr>
        </p:nvSpPr>
        <p:spPr/>
        <p:txBody>
          <a:bodyPr/>
          <a:lstStyle/>
          <a:p>
            <a:pPr rtl="0"/>
            <a:fld id="{B5CEABB6-07DC-46E8-9B57-56EC44A396E5}" type="slidenum">
              <a:rPr lang="en-GB" noProof="0" smtClean="0"/>
              <a:t>24</a:t>
            </a:fld>
            <a:endParaRPr lang="en-GB" noProof="0"/>
          </a:p>
        </p:txBody>
      </p:sp>
    </p:spTree>
    <p:extLst>
      <p:ext uri="{BB962C8B-B14F-4D97-AF65-F5344CB8AC3E}">
        <p14:creationId xmlns:p14="http://schemas.microsoft.com/office/powerpoint/2010/main" val="193356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D25ACD-45D7-39DD-BD62-0F0688AC562F}"/>
              </a:ext>
            </a:extLst>
          </p:cNvPr>
          <p:cNvSpPr>
            <a:spLocks noGrp="1"/>
          </p:cNvSpPr>
          <p:nvPr>
            <p:ph type="body" idx="1"/>
          </p:nvPr>
        </p:nvSpPr>
        <p:spPr>
          <a:xfrm>
            <a:off x="4133849" y="315209"/>
            <a:ext cx="3924300" cy="823912"/>
          </a:xfrm>
        </p:spPr>
        <p:txBody>
          <a:bodyPr/>
          <a:lstStyle/>
          <a:p>
            <a:pPr algn="ctr"/>
            <a:r>
              <a:rPr lang="en-US" dirty="0"/>
              <a:t>Courses</a:t>
            </a:r>
          </a:p>
          <a:p>
            <a:pPr algn="ctr"/>
            <a:endParaRPr lang="en-US" dirty="0"/>
          </a:p>
        </p:txBody>
      </p:sp>
      <p:pic>
        <p:nvPicPr>
          <p:cNvPr id="10" name="Content Placeholder 9">
            <a:extLst>
              <a:ext uri="{FF2B5EF4-FFF2-40B4-BE49-F238E27FC236}">
                <a16:creationId xmlns:a16="http://schemas.microsoft.com/office/drawing/2014/main" id="{CBE4D229-1B4F-D027-ADD3-5DA784CB92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07628" y="1139121"/>
            <a:ext cx="2376743" cy="4413954"/>
          </a:xfrm>
          <a:prstGeom prst="rect">
            <a:avLst/>
          </a:prstGeom>
        </p:spPr>
      </p:pic>
      <p:sp>
        <p:nvSpPr>
          <p:cNvPr id="2" name="Date Placeholder 1">
            <a:extLst>
              <a:ext uri="{FF2B5EF4-FFF2-40B4-BE49-F238E27FC236}">
                <a16:creationId xmlns:a16="http://schemas.microsoft.com/office/drawing/2014/main" id="{2C7C76D2-F9FF-79CC-3D4A-C64E788456EC}"/>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0053EF60-BBCA-C372-D78D-32DB3B52E634}"/>
              </a:ext>
            </a:extLst>
          </p:cNvPr>
          <p:cNvSpPr>
            <a:spLocks noGrp="1"/>
          </p:cNvSpPr>
          <p:nvPr>
            <p:ph type="ftr" sz="quarter" idx="11"/>
          </p:nvPr>
        </p:nvSpPr>
        <p:spPr/>
        <p:txBody>
          <a:bodyPr/>
          <a:lstStyle/>
          <a:p>
            <a:pPr rtl="0"/>
            <a:r>
              <a:rPr lang="en-GB" noProof="0"/>
              <a:t>Super Six</a:t>
            </a:r>
          </a:p>
        </p:txBody>
      </p:sp>
      <p:sp>
        <p:nvSpPr>
          <p:cNvPr id="5" name="Slide Number Placeholder 4">
            <a:extLst>
              <a:ext uri="{FF2B5EF4-FFF2-40B4-BE49-F238E27FC236}">
                <a16:creationId xmlns:a16="http://schemas.microsoft.com/office/drawing/2014/main" id="{D1720E16-C24E-F669-F910-E16C80061F90}"/>
              </a:ext>
            </a:extLst>
          </p:cNvPr>
          <p:cNvSpPr>
            <a:spLocks noGrp="1"/>
          </p:cNvSpPr>
          <p:nvPr>
            <p:ph type="sldNum" sz="quarter" idx="12"/>
          </p:nvPr>
        </p:nvSpPr>
        <p:spPr/>
        <p:txBody>
          <a:bodyPr/>
          <a:lstStyle/>
          <a:p>
            <a:pPr rtl="0"/>
            <a:fld id="{B5CEABB6-07DC-46E8-9B57-56EC44A396E5}" type="slidenum">
              <a:rPr lang="en-GB" noProof="0" smtClean="0"/>
              <a:t>25</a:t>
            </a:fld>
            <a:endParaRPr lang="en-GB" noProof="0"/>
          </a:p>
        </p:txBody>
      </p:sp>
    </p:spTree>
    <p:extLst>
      <p:ext uri="{BB962C8B-B14F-4D97-AF65-F5344CB8AC3E}">
        <p14:creationId xmlns:p14="http://schemas.microsoft.com/office/powerpoint/2010/main" val="2521579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2266-43ED-CBCD-F497-13BBF08485B8}"/>
              </a:ext>
            </a:extLst>
          </p:cNvPr>
          <p:cNvSpPr>
            <a:spLocks noGrp="1"/>
          </p:cNvSpPr>
          <p:nvPr>
            <p:ph type="title"/>
          </p:nvPr>
        </p:nvSpPr>
        <p:spPr/>
        <p:txBody>
          <a:bodyPr>
            <a:normAutofit/>
          </a:bodyPr>
          <a:lstStyle/>
          <a:p>
            <a:r>
              <a:rPr lang="en-US" sz="2600" dirty="0"/>
              <a:t>Views Implementation</a:t>
            </a:r>
          </a:p>
        </p:txBody>
      </p:sp>
      <p:sp>
        <p:nvSpPr>
          <p:cNvPr id="4" name="Text Placeholder 3">
            <a:extLst>
              <a:ext uri="{FF2B5EF4-FFF2-40B4-BE49-F238E27FC236}">
                <a16:creationId xmlns:a16="http://schemas.microsoft.com/office/drawing/2014/main" id="{D2F63EA0-0DDA-0699-5462-5498B9BB2152}"/>
              </a:ext>
            </a:extLst>
          </p:cNvPr>
          <p:cNvSpPr>
            <a:spLocks noGrp="1"/>
          </p:cNvSpPr>
          <p:nvPr>
            <p:ph type="body" sz="quarter" idx="15"/>
          </p:nvPr>
        </p:nvSpPr>
        <p:spPr>
          <a:xfrm>
            <a:off x="5919680" y="691456"/>
            <a:ext cx="5431971" cy="4127730"/>
          </a:xfrm>
        </p:spPr>
        <p:txBody>
          <a:bodyPr>
            <a:normAutofit/>
          </a:bodyPr>
          <a:lstStyle/>
          <a:p>
            <a:r>
              <a:rPr lang="en-US" dirty="0"/>
              <a:t>A view in MySQL Workbench is a virtual table that displays the results of a SELECT statement.</a:t>
            </a:r>
          </a:p>
          <a:p>
            <a:r>
              <a:rPr lang="en-US" dirty="0"/>
              <a:t>Views can be created based on one or more tables, and can include aggregate functions, subqueries, and joins.</a:t>
            </a:r>
          </a:p>
          <a:p>
            <a:r>
              <a:rPr lang="en-US" dirty="0"/>
              <a:t>Views offer convenience by allowing users to retrieve data from multiple tables without writing complex SQL queries.</a:t>
            </a:r>
          </a:p>
          <a:p>
            <a:r>
              <a:rPr lang="en-US" dirty="0"/>
              <a:t>Views provide an additional layer of security and data abstraction, as they allow users to access a portion of the data without direct access to the underlying tables.</a:t>
            </a:r>
          </a:p>
          <a:p>
            <a:r>
              <a:rPr lang="en-US" dirty="0"/>
              <a:t>Views are read-only and cannot be used to modify data directly.</a:t>
            </a:r>
          </a:p>
          <a:p>
            <a:r>
              <a:rPr lang="en-US" dirty="0"/>
              <a:t>Views can impact database performance, as they may require additional processing time to generate data.</a:t>
            </a:r>
          </a:p>
          <a:p>
            <a:r>
              <a:rPr lang="en-US" dirty="0"/>
              <a:t>Views can be created, edited, modified, and dropped in MySQL Workbench.</a:t>
            </a:r>
          </a:p>
          <a:p>
            <a:endParaRPr lang="en-US" dirty="0"/>
          </a:p>
        </p:txBody>
      </p:sp>
      <p:sp>
        <p:nvSpPr>
          <p:cNvPr id="3" name="Date Placeholder 2">
            <a:extLst>
              <a:ext uri="{FF2B5EF4-FFF2-40B4-BE49-F238E27FC236}">
                <a16:creationId xmlns:a16="http://schemas.microsoft.com/office/drawing/2014/main" id="{4DF3E5FB-D4FC-FAF2-87C3-473434A09CB5}"/>
              </a:ext>
            </a:extLst>
          </p:cNvPr>
          <p:cNvSpPr>
            <a:spLocks noGrp="1"/>
          </p:cNvSpPr>
          <p:nvPr>
            <p:ph type="dt" sz="half" idx="2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96609A46-9484-1F5F-E70B-6B5999482C56}"/>
              </a:ext>
            </a:extLst>
          </p:cNvPr>
          <p:cNvSpPr>
            <a:spLocks noGrp="1"/>
          </p:cNvSpPr>
          <p:nvPr>
            <p:ph type="ftr" sz="quarter" idx="2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81E5DD5A-F2C1-23AC-9850-FACAE8158114}"/>
              </a:ext>
            </a:extLst>
          </p:cNvPr>
          <p:cNvSpPr>
            <a:spLocks noGrp="1"/>
          </p:cNvSpPr>
          <p:nvPr>
            <p:ph type="sldNum" sz="quarter" idx="22"/>
          </p:nvPr>
        </p:nvSpPr>
        <p:spPr/>
        <p:txBody>
          <a:bodyPr/>
          <a:lstStyle/>
          <a:p>
            <a:pPr rtl="0"/>
            <a:fld id="{B5CEABB6-07DC-46E8-9B57-56EC44A396E5}" type="slidenum">
              <a:rPr lang="en-GB" noProof="0" smtClean="0"/>
              <a:pPr rtl="0"/>
              <a:t>26</a:t>
            </a:fld>
            <a:endParaRPr lang="en-GB" noProof="0"/>
          </a:p>
        </p:txBody>
      </p:sp>
    </p:spTree>
    <p:extLst>
      <p:ext uri="{BB962C8B-B14F-4D97-AF65-F5344CB8AC3E}">
        <p14:creationId xmlns:p14="http://schemas.microsoft.com/office/powerpoint/2010/main" val="219136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9932-B456-BF8F-98B5-BBA1B53C64E7}"/>
              </a:ext>
            </a:extLst>
          </p:cNvPr>
          <p:cNvSpPr>
            <a:spLocks noGrp="1"/>
          </p:cNvSpPr>
          <p:nvPr>
            <p:ph type="title"/>
          </p:nvPr>
        </p:nvSpPr>
        <p:spPr>
          <a:xfrm>
            <a:off x="5476875" y="1335357"/>
            <a:ext cx="5111750" cy="1897673"/>
          </a:xfrm>
        </p:spPr>
        <p:txBody>
          <a:bodyPr>
            <a:normAutofit/>
          </a:bodyPr>
          <a:lstStyle/>
          <a:p>
            <a:r>
              <a:rPr lang="en-AU" sz="1600" dirty="0">
                <a:effectLst/>
              </a:rPr>
              <a:t>For better understanding let’s take a quick demo on Views implementation.</a:t>
            </a:r>
            <a:br>
              <a:rPr lang="en-AU" sz="1600" dirty="0">
                <a:effectLst/>
              </a:rPr>
            </a:br>
            <a:endParaRPr lang="en-US" sz="1600" dirty="0"/>
          </a:p>
        </p:txBody>
      </p:sp>
      <p:sp>
        <p:nvSpPr>
          <p:cNvPr id="3" name="Text Placeholder 2">
            <a:extLst>
              <a:ext uri="{FF2B5EF4-FFF2-40B4-BE49-F238E27FC236}">
                <a16:creationId xmlns:a16="http://schemas.microsoft.com/office/drawing/2014/main" id="{1BA7224F-72DA-AFD0-4F6F-7B2F860C78EE}"/>
              </a:ext>
            </a:extLst>
          </p:cNvPr>
          <p:cNvSpPr>
            <a:spLocks noGrp="1"/>
          </p:cNvSpPr>
          <p:nvPr>
            <p:ph type="body" idx="1"/>
          </p:nvPr>
        </p:nvSpPr>
        <p:spPr>
          <a:xfrm>
            <a:off x="5476875" y="2470236"/>
            <a:ext cx="5111750" cy="1525588"/>
          </a:xfrm>
        </p:spPr>
        <p:txBody>
          <a:bodyPr/>
          <a:lstStyle/>
          <a:p>
            <a:pPr algn="ctr"/>
            <a:r>
              <a:rPr lang="en-US" dirty="0">
                <a:hlinkClick r:id="rId2"/>
              </a:rPr>
              <a:t>file:///Applications/MySQLWorkbench.app/</a:t>
            </a:r>
            <a:endParaRPr lang="en-US" dirty="0"/>
          </a:p>
        </p:txBody>
      </p:sp>
      <p:sp>
        <p:nvSpPr>
          <p:cNvPr id="4" name="Date Placeholder 3">
            <a:extLst>
              <a:ext uri="{FF2B5EF4-FFF2-40B4-BE49-F238E27FC236}">
                <a16:creationId xmlns:a16="http://schemas.microsoft.com/office/drawing/2014/main" id="{FDC21F7D-478A-3F5F-0B77-903B8CD81904}"/>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74340003-A66A-5D8F-069B-8E127B45DCCB}"/>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A5060DB6-2424-D5D3-74DE-327681AC53B0}"/>
              </a:ext>
            </a:extLst>
          </p:cNvPr>
          <p:cNvSpPr>
            <a:spLocks noGrp="1"/>
          </p:cNvSpPr>
          <p:nvPr>
            <p:ph type="sldNum" sz="quarter" idx="12"/>
          </p:nvPr>
        </p:nvSpPr>
        <p:spPr/>
        <p:txBody>
          <a:bodyPr/>
          <a:lstStyle/>
          <a:p>
            <a:pPr rtl="0"/>
            <a:fld id="{B5CEABB6-07DC-46E8-9B57-56EC44A396E5}" type="slidenum">
              <a:rPr lang="en-GB" noProof="0" smtClean="0"/>
              <a:t>27</a:t>
            </a:fld>
            <a:endParaRPr lang="en-GB" noProof="0"/>
          </a:p>
        </p:txBody>
      </p:sp>
    </p:spTree>
    <p:extLst>
      <p:ext uri="{BB962C8B-B14F-4D97-AF65-F5344CB8AC3E}">
        <p14:creationId xmlns:p14="http://schemas.microsoft.com/office/powerpoint/2010/main" val="160178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7F79-A0B9-3ECA-0EE7-D33606ACBC6A}"/>
              </a:ext>
            </a:extLst>
          </p:cNvPr>
          <p:cNvSpPr>
            <a:spLocks noGrp="1"/>
          </p:cNvSpPr>
          <p:nvPr>
            <p:ph type="ctrTitle"/>
          </p:nvPr>
        </p:nvSpPr>
        <p:spPr>
          <a:xfrm>
            <a:off x="6489540" y="1578251"/>
            <a:ext cx="4179570" cy="1715531"/>
          </a:xfrm>
        </p:spPr>
        <p:txBody>
          <a:bodyPr/>
          <a:lstStyle/>
          <a:p>
            <a:r>
              <a:rPr lang="en-GB" sz="2800" dirty="0"/>
              <a:t>Graphical User Interface Design</a:t>
            </a:r>
            <a:br>
              <a:rPr lang="en-GB" sz="2800" dirty="0"/>
            </a:br>
            <a:endParaRPr lang="en-US" sz="2800" dirty="0"/>
          </a:p>
        </p:txBody>
      </p:sp>
      <p:sp>
        <p:nvSpPr>
          <p:cNvPr id="5" name="Subtitle 2">
            <a:extLst>
              <a:ext uri="{FF2B5EF4-FFF2-40B4-BE49-F238E27FC236}">
                <a16:creationId xmlns:a16="http://schemas.microsoft.com/office/drawing/2014/main" id="{04DE633F-7C42-D280-4D87-6F2A46A3F6AE}"/>
              </a:ext>
            </a:extLst>
          </p:cNvPr>
          <p:cNvSpPr txBox="1">
            <a:spLocks/>
          </p:cNvSpPr>
          <p:nvPr/>
        </p:nvSpPr>
        <p:spPr>
          <a:xfrm>
            <a:off x="6489540" y="3429000"/>
            <a:ext cx="4179570" cy="20041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effectLst/>
              </a:rPr>
              <a:t>GUI design for a database refers to the process of creating a visual interface that allows users to interact with a database system through icons, menus, buttons, and other graphical components. The main goal is to make the system easy to use, efficient, and effective. It involves designing the layout, colours, and other visual elements that make up the user interface to ensure usability, functionality, and aesthetics.</a:t>
            </a:r>
          </a:p>
          <a:p>
            <a:endParaRPr lang="en-US" dirty="0"/>
          </a:p>
        </p:txBody>
      </p:sp>
    </p:spTree>
    <p:extLst>
      <p:ext uri="{BB962C8B-B14F-4D97-AF65-F5344CB8AC3E}">
        <p14:creationId xmlns:p14="http://schemas.microsoft.com/office/powerpoint/2010/main" val="112509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3699"/>
            <a:ext cx="8421688" cy="1325563"/>
          </a:xfrm>
        </p:spPr>
        <p:txBody>
          <a:bodyPr rtlCol="0">
            <a:normAutofit fontScale="90000"/>
          </a:bodyPr>
          <a:lstStyle/>
          <a:p>
            <a:pPr rtl="0"/>
            <a:br>
              <a:rPr lang="en-GB" dirty="0"/>
            </a:br>
            <a:r>
              <a:rPr lang="en-GB" dirty="0"/>
              <a:t>Meet our Team</a:t>
            </a:r>
            <a:br>
              <a:rPr lang="en-GB" dirty="0"/>
            </a:br>
            <a:br>
              <a:rPr lang="en-GB" dirty="0"/>
            </a:br>
            <a:endParaRPr lang="en-GB"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4749" y="1676534"/>
            <a:ext cx="4031945" cy="365125"/>
          </a:xfrm>
        </p:spPr>
        <p:txBody>
          <a:bodyPr vert="horz" lIns="91440" tIns="45720" rIns="91440" bIns="45720" rtlCol="0" anchor="t">
            <a:normAutofit lnSpcReduction="10000"/>
          </a:bodyPr>
          <a:lstStyle/>
          <a:p>
            <a:r>
              <a:rPr lang="en-GB" dirty="0"/>
              <a:t>Pradeep Reddy Baireddy </a:t>
            </a:r>
          </a:p>
          <a:p>
            <a:endParaRPr lang="en-GB"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4749" y="2130570"/>
            <a:ext cx="4031030" cy="1057308"/>
          </a:xfrm>
        </p:spPr>
        <p:txBody>
          <a:bodyPr rtlCol="0">
            <a:noAutofit/>
          </a:bodyPr>
          <a:lstStyle/>
          <a:p>
            <a:pPr algn="just"/>
            <a:r>
              <a:rPr lang="en-GB" sz="1100" dirty="0"/>
              <a:t>I have a bachelor's degree in computer science and two years of experience as a front-end developer for Ecommerce sites. Our project aims to cover different scenarios in development and enhance our teamwork skills.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592794" y="1665318"/>
            <a:ext cx="4031945" cy="365125"/>
          </a:xfrm>
        </p:spPr>
        <p:txBody>
          <a:bodyPr rtlCol="0">
            <a:normAutofit lnSpcReduction="10000"/>
          </a:bodyPr>
          <a:lstStyle/>
          <a:p>
            <a:r>
              <a:rPr lang="en-AU" sz="2000" dirty="0">
                <a:effectLst/>
              </a:rPr>
              <a:t>Prajakta kshirsagar</a:t>
            </a:r>
          </a:p>
          <a:p>
            <a:pPr rtl="0"/>
            <a:endParaRPr lang="en-GB" dirty="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593710" y="2130570"/>
            <a:ext cx="4031030" cy="1057308"/>
          </a:xfrm>
        </p:spPr>
        <p:txBody>
          <a:bodyPr rtlCol="0">
            <a:normAutofit/>
          </a:bodyPr>
          <a:lstStyle/>
          <a:p>
            <a:pPr algn="just"/>
            <a:r>
              <a:rPr lang="en-GB" sz="1100" dirty="0"/>
              <a:t>I'm a computer science graduate with 3 years of experience in banking and finance. Our project aims to showcase each member's talent and utilize their skills and knowledge to their fullest potential.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4749" y="3254226"/>
            <a:ext cx="4031945" cy="365125"/>
          </a:xfrm>
        </p:spPr>
        <p:txBody>
          <a:bodyPr rtlCol="0">
            <a:normAutofit lnSpcReduction="10000"/>
          </a:bodyPr>
          <a:lstStyle/>
          <a:p>
            <a:r>
              <a:rPr lang="en-AU" sz="2000" dirty="0">
                <a:effectLst/>
              </a:rPr>
              <a:t>Deepthi Niharika Gadepalli </a:t>
            </a:r>
          </a:p>
          <a:p>
            <a:pPr rtl="0"/>
            <a:endParaRPr lang="en-GB"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4749" y="3670123"/>
            <a:ext cx="4031030" cy="1057308"/>
          </a:xfrm>
        </p:spPr>
        <p:txBody>
          <a:bodyPr rtlCol="0">
            <a:normAutofit/>
          </a:bodyPr>
          <a:lstStyle/>
          <a:p>
            <a:pPr algn="just"/>
            <a:r>
              <a:rPr lang="en-GB" sz="1100" dirty="0"/>
              <a:t> I have a Bachelor's in Electronics and Communication Engineering. Our project focuses on DBMS, and I expect to learn a lot through collaboration and research, benefiting my future professional life.</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592795" y="3187879"/>
            <a:ext cx="4031945" cy="365125"/>
          </a:xfrm>
        </p:spPr>
        <p:txBody>
          <a:bodyPr rtlCol="0">
            <a:normAutofit fontScale="92500" lnSpcReduction="20000"/>
          </a:bodyPr>
          <a:lstStyle/>
          <a:p>
            <a:pPr>
              <a:lnSpc>
                <a:spcPct val="110000"/>
              </a:lnSpc>
            </a:pPr>
            <a:r>
              <a:rPr lang="en-AU" sz="2000" dirty="0">
                <a:effectLst/>
              </a:rPr>
              <a:t>Bharadwaja Thota </a:t>
            </a:r>
            <a:endParaRPr lang="en-AU"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593710" y="3589793"/>
            <a:ext cx="4031030" cy="1057308"/>
          </a:xfrm>
        </p:spPr>
        <p:txBody>
          <a:bodyPr rtlCol="0">
            <a:noAutofit/>
          </a:bodyPr>
          <a:lstStyle/>
          <a:p>
            <a:pPr algn="just"/>
            <a:r>
              <a:rPr lang="en-GB" sz="1100" dirty="0"/>
              <a:t>I have a background in Information Technology and joined this team because I know my teammates from previous projects and feel comfortable sharing ideas.. I believe we can work together effectively under his leadership. </a:t>
            </a:r>
          </a:p>
        </p:txBody>
      </p:sp>
      <p:sp>
        <p:nvSpPr>
          <p:cNvPr id="12" name="Content Placeholder 2">
            <a:extLst>
              <a:ext uri="{FF2B5EF4-FFF2-40B4-BE49-F238E27FC236}">
                <a16:creationId xmlns:a16="http://schemas.microsoft.com/office/drawing/2014/main" id="{E2BF692E-E48F-4515-865B-EC3E5C37BE59}"/>
              </a:ext>
            </a:extLst>
          </p:cNvPr>
          <p:cNvSpPr txBox="1">
            <a:spLocks/>
          </p:cNvSpPr>
          <p:nvPr/>
        </p:nvSpPr>
        <p:spPr>
          <a:xfrm>
            <a:off x="1477179" y="4695088"/>
            <a:ext cx="3819326" cy="365125"/>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Pradeep Reddy Macha </a:t>
            </a:r>
          </a:p>
          <a:p>
            <a:endParaRPr lang="en-GB" dirty="0"/>
          </a:p>
        </p:txBody>
      </p:sp>
      <p:sp>
        <p:nvSpPr>
          <p:cNvPr id="14" name="Content Placeholder 2">
            <a:extLst>
              <a:ext uri="{FF2B5EF4-FFF2-40B4-BE49-F238E27FC236}">
                <a16:creationId xmlns:a16="http://schemas.microsoft.com/office/drawing/2014/main" id="{1E33FD8E-CAF5-ADFE-5B91-C90CCE4610DD}"/>
              </a:ext>
            </a:extLst>
          </p:cNvPr>
          <p:cNvSpPr txBox="1">
            <a:spLocks/>
          </p:cNvSpPr>
          <p:nvPr/>
        </p:nvSpPr>
        <p:spPr>
          <a:xfrm>
            <a:off x="6675306" y="4792540"/>
            <a:ext cx="4031945" cy="365125"/>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AU" sz="2000" dirty="0">
                <a:effectLst/>
              </a:rPr>
              <a:t>Chakradhar Reddy Marepally</a:t>
            </a:r>
            <a:r>
              <a:rPr lang="en-AU" sz="2000" dirty="0">
                <a:effectLst/>
                <a:latin typeface="TimesNewRomanPSMT"/>
              </a:rPr>
              <a:t> </a:t>
            </a:r>
            <a:endParaRPr lang="en-AU" dirty="0"/>
          </a:p>
          <a:p>
            <a:endParaRPr lang="en-GB" dirty="0"/>
          </a:p>
        </p:txBody>
      </p:sp>
      <p:sp>
        <p:nvSpPr>
          <p:cNvPr id="15" name="Text Placeholder 7">
            <a:extLst>
              <a:ext uri="{FF2B5EF4-FFF2-40B4-BE49-F238E27FC236}">
                <a16:creationId xmlns:a16="http://schemas.microsoft.com/office/drawing/2014/main" id="{3A020E8E-4732-1D12-DCF6-B18DB9BD23CA}"/>
              </a:ext>
            </a:extLst>
          </p:cNvPr>
          <p:cNvSpPr txBox="1">
            <a:spLocks/>
          </p:cNvSpPr>
          <p:nvPr/>
        </p:nvSpPr>
        <p:spPr>
          <a:xfrm>
            <a:off x="1484749" y="5335001"/>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6" name="Text Placeholder 9">
            <a:extLst>
              <a:ext uri="{FF2B5EF4-FFF2-40B4-BE49-F238E27FC236}">
                <a16:creationId xmlns:a16="http://schemas.microsoft.com/office/drawing/2014/main" id="{7221B5BB-4B50-F88D-E387-0FAA1B772408}"/>
              </a:ext>
            </a:extLst>
          </p:cNvPr>
          <p:cNvSpPr txBox="1">
            <a:spLocks/>
          </p:cNvSpPr>
          <p:nvPr/>
        </p:nvSpPr>
        <p:spPr>
          <a:xfrm>
            <a:off x="6676221" y="5340229"/>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26" name="Text Placeholder 7">
            <a:extLst>
              <a:ext uri="{FF2B5EF4-FFF2-40B4-BE49-F238E27FC236}">
                <a16:creationId xmlns:a16="http://schemas.microsoft.com/office/drawing/2014/main" id="{9FACB5C6-2A64-E032-E7C2-FC513A351493}"/>
              </a:ext>
            </a:extLst>
          </p:cNvPr>
          <p:cNvSpPr txBox="1">
            <a:spLocks/>
          </p:cNvSpPr>
          <p:nvPr/>
        </p:nvSpPr>
        <p:spPr>
          <a:xfrm>
            <a:off x="1477179" y="5060213"/>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100" dirty="0"/>
              <a:t> </a:t>
            </a:r>
            <a:r>
              <a:rPr lang="en-US" sz="1100" dirty="0"/>
              <a:t>I'm a Telecommunications Engineer with a strong background in Electronics and Communication Engineering and Information Systems. With 3 years of experience at Gigacomm. I joined this team project to learn and share knowledge with members of diverse skills and perspectives.</a:t>
            </a:r>
            <a:endParaRPr lang="en-GB" sz="1100" dirty="0"/>
          </a:p>
        </p:txBody>
      </p:sp>
      <p:sp>
        <p:nvSpPr>
          <p:cNvPr id="31" name="Text Placeholder 9">
            <a:extLst>
              <a:ext uri="{FF2B5EF4-FFF2-40B4-BE49-F238E27FC236}">
                <a16:creationId xmlns:a16="http://schemas.microsoft.com/office/drawing/2014/main" id="{1D203E66-02C1-2B02-77BE-3D8389D80B35}"/>
              </a:ext>
            </a:extLst>
          </p:cNvPr>
          <p:cNvSpPr txBox="1">
            <a:spLocks/>
          </p:cNvSpPr>
          <p:nvPr/>
        </p:nvSpPr>
        <p:spPr>
          <a:xfrm>
            <a:off x="6592794" y="5232695"/>
            <a:ext cx="4031030" cy="105730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100" dirty="0"/>
              <a:t>I completed my graduation in electronics and communication engineering from JNTUH in 2021. Eagerly waiting to do work in all fields. I am interested to learn new things. </a:t>
            </a:r>
          </a:p>
        </p:txBody>
      </p:sp>
      <p:sp>
        <p:nvSpPr>
          <p:cNvPr id="11" name="Date Placeholder 10">
            <a:extLst>
              <a:ext uri="{FF2B5EF4-FFF2-40B4-BE49-F238E27FC236}">
                <a16:creationId xmlns:a16="http://schemas.microsoft.com/office/drawing/2014/main" id="{8FFDD461-E25C-95D2-B30C-347023C089EB}"/>
              </a:ext>
            </a:extLst>
          </p:cNvPr>
          <p:cNvSpPr>
            <a:spLocks noGrp="1"/>
          </p:cNvSpPr>
          <p:nvPr>
            <p:ph type="dt" sz="half" idx="20"/>
          </p:nvPr>
        </p:nvSpPr>
        <p:spPr/>
        <p:txBody>
          <a:bodyPr/>
          <a:lstStyle/>
          <a:p>
            <a:pPr rtl="0"/>
            <a:r>
              <a:rPr lang="en-AU" noProof="0"/>
              <a:t>Phase 8</a:t>
            </a:r>
            <a:endParaRPr lang="en-GB" noProof="0"/>
          </a:p>
        </p:txBody>
      </p:sp>
      <p:sp>
        <p:nvSpPr>
          <p:cNvPr id="13" name="Footer Placeholder 12">
            <a:extLst>
              <a:ext uri="{FF2B5EF4-FFF2-40B4-BE49-F238E27FC236}">
                <a16:creationId xmlns:a16="http://schemas.microsoft.com/office/drawing/2014/main" id="{B7EE735B-BD8E-6A24-7351-3332DF409C6B}"/>
              </a:ext>
            </a:extLst>
          </p:cNvPr>
          <p:cNvSpPr>
            <a:spLocks noGrp="1"/>
          </p:cNvSpPr>
          <p:nvPr>
            <p:ph type="ftr" sz="quarter" idx="21"/>
          </p:nvPr>
        </p:nvSpPr>
        <p:spPr/>
        <p:txBody>
          <a:bodyPr/>
          <a:lstStyle/>
          <a:p>
            <a:pPr rtl="0"/>
            <a:r>
              <a:rPr lang="en-GB" noProof="0"/>
              <a:t>Super Six</a:t>
            </a:r>
          </a:p>
        </p:txBody>
      </p:sp>
      <p:sp>
        <p:nvSpPr>
          <p:cNvPr id="17" name="Slide Number Placeholder 16">
            <a:extLst>
              <a:ext uri="{FF2B5EF4-FFF2-40B4-BE49-F238E27FC236}">
                <a16:creationId xmlns:a16="http://schemas.microsoft.com/office/drawing/2014/main" id="{36744C51-D7BA-5796-F673-6EB7FBDEFEBC}"/>
              </a:ext>
            </a:extLst>
          </p:cNvPr>
          <p:cNvSpPr>
            <a:spLocks noGrp="1"/>
          </p:cNvSpPr>
          <p:nvPr>
            <p:ph type="sldNum" sz="quarter" idx="22"/>
          </p:nvPr>
        </p:nvSpPr>
        <p:spPr/>
        <p:txBody>
          <a:bodyPr/>
          <a:lstStyle/>
          <a:p>
            <a:pPr rtl="0"/>
            <a:fld id="{B5CEABB6-07DC-46E8-9B57-56EC44A396E5}" type="slidenum">
              <a:rPr lang="en-GB" noProof="0" smtClean="0"/>
              <a:t>2</a:t>
            </a:fld>
            <a:endParaRPr lang="en-GB" noProof="0"/>
          </a:p>
        </p:txBody>
      </p:sp>
    </p:spTree>
    <p:extLst>
      <p:ext uri="{BB962C8B-B14F-4D97-AF65-F5344CB8AC3E}">
        <p14:creationId xmlns:p14="http://schemas.microsoft.com/office/powerpoint/2010/main" val="159392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CF59-F4E7-EABB-8028-E6E472B64884}"/>
              </a:ext>
            </a:extLst>
          </p:cNvPr>
          <p:cNvSpPr>
            <a:spLocks noGrp="1"/>
          </p:cNvSpPr>
          <p:nvPr>
            <p:ph type="title"/>
          </p:nvPr>
        </p:nvSpPr>
        <p:spPr/>
        <p:txBody>
          <a:bodyPr/>
          <a:lstStyle/>
          <a:p>
            <a:r>
              <a:rPr lang="en-US" dirty="0"/>
              <a:t>Connecting database</a:t>
            </a:r>
          </a:p>
        </p:txBody>
      </p:sp>
      <p:sp>
        <p:nvSpPr>
          <p:cNvPr id="9" name="Content Placeholder 3">
            <a:extLst>
              <a:ext uri="{FF2B5EF4-FFF2-40B4-BE49-F238E27FC236}">
                <a16:creationId xmlns:a16="http://schemas.microsoft.com/office/drawing/2014/main" id="{733FD1C4-53A7-4176-C962-3D11BECA7D94}"/>
              </a:ext>
            </a:extLst>
          </p:cNvPr>
          <p:cNvSpPr>
            <a:spLocks noGrp="1"/>
          </p:cNvSpPr>
          <p:nvPr>
            <p:ph type="body" idx="1"/>
          </p:nvPr>
        </p:nvSpPr>
        <p:spPr>
          <a:xfrm>
            <a:off x="5476875" y="3321934"/>
            <a:ext cx="5111750" cy="1886200"/>
          </a:xfrm>
        </p:spPr>
        <p:txBody>
          <a:bodyPr/>
          <a:lstStyle/>
          <a:p>
            <a:r>
              <a:rPr lang="en-AU" dirty="0">
                <a:effectLst/>
              </a:rPr>
              <a:t>Code connects to a MySQL database and displays a success or error message based on the connection.</a:t>
            </a:r>
          </a:p>
          <a:p>
            <a:r>
              <a:rPr lang="en-AU" dirty="0">
                <a:effectLst/>
              </a:rPr>
              <a:t>Login page asks for username and password, checks against MySQL database, and displays a success or error message.</a:t>
            </a:r>
          </a:p>
          <a:p>
            <a:endParaRPr lang="en-US" dirty="0"/>
          </a:p>
        </p:txBody>
      </p:sp>
      <p:sp>
        <p:nvSpPr>
          <p:cNvPr id="3" name="Date Placeholder 2">
            <a:extLst>
              <a:ext uri="{FF2B5EF4-FFF2-40B4-BE49-F238E27FC236}">
                <a16:creationId xmlns:a16="http://schemas.microsoft.com/office/drawing/2014/main" id="{8375FB79-B5BF-A195-0FC3-EB470F8BD420}"/>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907B822C-D4B7-BDCB-E852-6AABFDDA7B3D}"/>
              </a:ext>
            </a:extLst>
          </p:cNvPr>
          <p:cNvSpPr>
            <a:spLocks noGrp="1"/>
          </p:cNvSpPr>
          <p:nvPr>
            <p:ph type="ftr" sz="quarter" idx="11"/>
          </p:nvPr>
        </p:nvSpPr>
        <p:spPr/>
        <p:txBody>
          <a:bodyPr/>
          <a:lstStyle/>
          <a:p>
            <a:pPr rtl="0"/>
            <a:r>
              <a:rPr lang="en-GB" noProof="0"/>
              <a:t>Super Six</a:t>
            </a:r>
          </a:p>
        </p:txBody>
      </p:sp>
      <p:sp>
        <p:nvSpPr>
          <p:cNvPr id="5" name="Slide Number Placeholder 4">
            <a:extLst>
              <a:ext uri="{FF2B5EF4-FFF2-40B4-BE49-F238E27FC236}">
                <a16:creationId xmlns:a16="http://schemas.microsoft.com/office/drawing/2014/main" id="{28330739-EF04-A466-6C49-257DA5875ADA}"/>
              </a:ext>
            </a:extLst>
          </p:cNvPr>
          <p:cNvSpPr>
            <a:spLocks noGrp="1"/>
          </p:cNvSpPr>
          <p:nvPr>
            <p:ph type="sldNum" sz="quarter" idx="12"/>
          </p:nvPr>
        </p:nvSpPr>
        <p:spPr/>
        <p:txBody>
          <a:bodyPr/>
          <a:lstStyle/>
          <a:p>
            <a:pPr rtl="0"/>
            <a:fld id="{B5CEABB6-07DC-46E8-9B57-56EC44A396E5}" type="slidenum">
              <a:rPr lang="en-GB" noProof="0" smtClean="0"/>
              <a:t>29</a:t>
            </a:fld>
            <a:endParaRPr lang="en-GB" noProof="0"/>
          </a:p>
        </p:txBody>
      </p:sp>
    </p:spTree>
    <p:extLst>
      <p:ext uri="{BB962C8B-B14F-4D97-AF65-F5344CB8AC3E}">
        <p14:creationId xmlns:p14="http://schemas.microsoft.com/office/powerpoint/2010/main" val="413867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1014-6C99-DD16-779C-B80343981F25}"/>
              </a:ext>
            </a:extLst>
          </p:cNvPr>
          <p:cNvSpPr>
            <a:spLocks noGrp="1"/>
          </p:cNvSpPr>
          <p:nvPr>
            <p:ph type="title"/>
          </p:nvPr>
        </p:nvSpPr>
        <p:spPr>
          <a:xfrm>
            <a:off x="2933700" y="241937"/>
            <a:ext cx="8421688" cy="1325563"/>
          </a:xfrm>
        </p:spPr>
        <p:txBody>
          <a:bodyPr/>
          <a:lstStyle/>
          <a:p>
            <a:pPr algn="ctr"/>
            <a:r>
              <a:rPr lang="en-US" dirty="0"/>
              <a:t>Action pages</a:t>
            </a:r>
          </a:p>
        </p:txBody>
      </p:sp>
      <p:sp>
        <p:nvSpPr>
          <p:cNvPr id="3" name="Text Placeholder 2">
            <a:extLst>
              <a:ext uri="{FF2B5EF4-FFF2-40B4-BE49-F238E27FC236}">
                <a16:creationId xmlns:a16="http://schemas.microsoft.com/office/drawing/2014/main" id="{4BC849AA-7253-E258-E3AD-D5088A30BD60}"/>
              </a:ext>
            </a:extLst>
          </p:cNvPr>
          <p:cNvSpPr>
            <a:spLocks noGrp="1"/>
          </p:cNvSpPr>
          <p:nvPr>
            <p:ph type="body" idx="1"/>
          </p:nvPr>
        </p:nvSpPr>
        <p:spPr>
          <a:xfrm>
            <a:off x="1619250" y="1542422"/>
            <a:ext cx="3924300" cy="823912"/>
          </a:xfrm>
        </p:spPr>
        <p:txBody>
          <a:bodyPr/>
          <a:lstStyle/>
          <a:p>
            <a:pPr algn="ctr"/>
            <a:r>
              <a:rPr lang="en-US" dirty="0"/>
              <a:t>Login page</a:t>
            </a:r>
          </a:p>
        </p:txBody>
      </p:sp>
      <p:sp>
        <p:nvSpPr>
          <p:cNvPr id="5" name="Text Placeholder 4">
            <a:extLst>
              <a:ext uri="{FF2B5EF4-FFF2-40B4-BE49-F238E27FC236}">
                <a16:creationId xmlns:a16="http://schemas.microsoft.com/office/drawing/2014/main" id="{348DFC0C-2619-7DDC-5DDD-C258A5F32F95}"/>
              </a:ext>
            </a:extLst>
          </p:cNvPr>
          <p:cNvSpPr>
            <a:spLocks noGrp="1"/>
          </p:cNvSpPr>
          <p:nvPr>
            <p:ph type="body" sz="quarter" idx="3"/>
          </p:nvPr>
        </p:nvSpPr>
        <p:spPr>
          <a:xfrm>
            <a:off x="6894638" y="1567500"/>
            <a:ext cx="3943627" cy="823912"/>
          </a:xfrm>
        </p:spPr>
        <p:txBody>
          <a:bodyPr/>
          <a:lstStyle/>
          <a:p>
            <a:pPr algn="ctr"/>
            <a:r>
              <a:rPr lang="en-US" dirty="0"/>
              <a:t> Main Menu Page</a:t>
            </a:r>
          </a:p>
        </p:txBody>
      </p:sp>
      <p:sp>
        <p:nvSpPr>
          <p:cNvPr id="7" name="Date Placeholder 6">
            <a:extLst>
              <a:ext uri="{FF2B5EF4-FFF2-40B4-BE49-F238E27FC236}">
                <a16:creationId xmlns:a16="http://schemas.microsoft.com/office/drawing/2014/main" id="{2BD83735-8B31-130F-2BDD-D19B2B12B436}"/>
              </a:ext>
            </a:extLst>
          </p:cNvPr>
          <p:cNvSpPr>
            <a:spLocks noGrp="1"/>
          </p:cNvSpPr>
          <p:nvPr>
            <p:ph type="dt" sz="half" idx="10"/>
          </p:nvPr>
        </p:nvSpPr>
        <p:spPr/>
        <p:txBody>
          <a:bodyPr/>
          <a:lstStyle/>
          <a:p>
            <a:pPr rtl="0"/>
            <a:r>
              <a:rPr lang="en-AU" noProof="0"/>
              <a:t>Phase 8</a:t>
            </a:r>
            <a:endParaRPr lang="en-GB" noProof="0"/>
          </a:p>
        </p:txBody>
      </p:sp>
      <p:sp>
        <p:nvSpPr>
          <p:cNvPr id="8" name="Footer Placeholder 7">
            <a:extLst>
              <a:ext uri="{FF2B5EF4-FFF2-40B4-BE49-F238E27FC236}">
                <a16:creationId xmlns:a16="http://schemas.microsoft.com/office/drawing/2014/main" id="{383041BE-2101-0D21-5456-F5599661406C}"/>
              </a:ext>
            </a:extLst>
          </p:cNvPr>
          <p:cNvSpPr>
            <a:spLocks noGrp="1"/>
          </p:cNvSpPr>
          <p:nvPr>
            <p:ph type="ftr" sz="quarter" idx="11"/>
          </p:nvPr>
        </p:nvSpPr>
        <p:spPr/>
        <p:txBody>
          <a:bodyPr/>
          <a:lstStyle/>
          <a:p>
            <a:pPr rtl="0"/>
            <a:r>
              <a:rPr lang="en-GB" noProof="0"/>
              <a:t>Super Six</a:t>
            </a:r>
          </a:p>
        </p:txBody>
      </p:sp>
      <p:sp>
        <p:nvSpPr>
          <p:cNvPr id="9" name="Slide Number Placeholder 8">
            <a:extLst>
              <a:ext uri="{FF2B5EF4-FFF2-40B4-BE49-F238E27FC236}">
                <a16:creationId xmlns:a16="http://schemas.microsoft.com/office/drawing/2014/main" id="{911D9C5F-BFAC-4B78-AE47-CF3473AA43CC}"/>
              </a:ext>
            </a:extLst>
          </p:cNvPr>
          <p:cNvSpPr>
            <a:spLocks noGrp="1"/>
          </p:cNvSpPr>
          <p:nvPr>
            <p:ph type="sldNum" sz="quarter" idx="12"/>
          </p:nvPr>
        </p:nvSpPr>
        <p:spPr/>
        <p:txBody>
          <a:bodyPr/>
          <a:lstStyle/>
          <a:p>
            <a:pPr rtl="0"/>
            <a:fld id="{B5CEABB6-07DC-46E8-9B57-56EC44A396E5}" type="slidenum">
              <a:rPr lang="en-GB" noProof="0" smtClean="0"/>
              <a:t>30</a:t>
            </a:fld>
            <a:endParaRPr lang="en-GB" noProof="0"/>
          </a:p>
        </p:txBody>
      </p:sp>
      <p:pic>
        <p:nvPicPr>
          <p:cNvPr id="10" name="Picture 9">
            <a:extLst>
              <a:ext uri="{FF2B5EF4-FFF2-40B4-BE49-F238E27FC236}">
                <a16:creationId xmlns:a16="http://schemas.microsoft.com/office/drawing/2014/main" id="{8ED739BE-1666-A087-AADA-345161D08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04" y="2863854"/>
            <a:ext cx="5603130" cy="2616987"/>
          </a:xfrm>
          <a:prstGeom prst="rect">
            <a:avLst/>
          </a:prstGeom>
        </p:spPr>
      </p:pic>
      <p:pic>
        <p:nvPicPr>
          <p:cNvPr id="12" name="Picture 11">
            <a:extLst>
              <a:ext uri="{FF2B5EF4-FFF2-40B4-BE49-F238E27FC236}">
                <a16:creationId xmlns:a16="http://schemas.microsoft.com/office/drawing/2014/main" id="{E5CC6F55-A3C9-FA04-0C74-C0BA35C8111D}"/>
              </a:ext>
            </a:extLst>
          </p:cNvPr>
          <p:cNvPicPr>
            <a:picLocks noChangeAspect="1"/>
          </p:cNvPicPr>
          <p:nvPr/>
        </p:nvPicPr>
        <p:blipFill>
          <a:blip r:embed="rId3"/>
          <a:stretch>
            <a:fillRect/>
          </a:stretch>
        </p:blipFill>
        <p:spPr>
          <a:xfrm>
            <a:off x="6479434" y="2834644"/>
            <a:ext cx="4774036" cy="2659053"/>
          </a:xfrm>
          <a:prstGeom prst="rect">
            <a:avLst/>
          </a:prstGeom>
        </p:spPr>
      </p:pic>
    </p:spTree>
    <p:extLst>
      <p:ext uri="{BB962C8B-B14F-4D97-AF65-F5344CB8AC3E}">
        <p14:creationId xmlns:p14="http://schemas.microsoft.com/office/powerpoint/2010/main" val="47092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CBCA-A602-5BA4-9F6D-BF5F2030B910}"/>
              </a:ext>
            </a:extLst>
          </p:cNvPr>
          <p:cNvSpPr>
            <a:spLocks noGrp="1"/>
          </p:cNvSpPr>
          <p:nvPr>
            <p:ph type="title"/>
          </p:nvPr>
        </p:nvSpPr>
        <p:spPr>
          <a:xfrm>
            <a:off x="2136557" y="195965"/>
            <a:ext cx="8421688" cy="1325563"/>
          </a:xfrm>
        </p:spPr>
        <p:txBody>
          <a:bodyPr/>
          <a:lstStyle/>
          <a:p>
            <a:pPr algn="ctr"/>
            <a:r>
              <a:rPr lang="en-US" dirty="0"/>
              <a:t>Action pages</a:t>
            </a:r>
          </a:p>
        </p:txBody>
      </p:sp>
      <p:sp>
        <p:nvSpPr>
          <p:cNvPr id="3" name="Text Placeholder 2">
            <a:extLst>
              <a:ext uri="{FF2B5EF4-FFF2-40B4-BE49-F238E27FC236}">
                <a16:creationId xmlns:a16="http://schemas.microsoft.com/office/drawing/2014/main" id="{7B138484-88EB-56E4-98C6-A51EED37E384}"/>
              </a:ext>
            </a:extLst>
          </p:cNvPr>
          <p:cNvSpPr>
            <a:spLocks noGrp="1"/>
          </p:cNvSpPr>
          <p:nvPr>
            <p:ph type="body" idx="1"/>
          </p:nvPr>
        </p:nvSpPr>
        <p:spPr>
          <a:xfrm>
            <a:off x="7075707" y="1482377"/>
            <a:ext cx="3924300" cy="823912"/>
          </a:xfrm>
        </p:spPr>
        <p:txBody>
          <a:bodyPr/>
          <a:lstStyle/>
          <a:p>
            <a:pPr algn="ctr"/>
            <a:r>
              <a:rPr lang="en-US" dirty="0"/>
              <a:t>View Page</a:t>
            </a:r>
          </a:p>
        </p:txBody>
      </p:sp>
      <p:sp>
        <p:nvSpPr>
          <p:cNvPr id="5" name="Text Placeholder 4">
            <a:extLst>
              <a:ext uri="{FF2B5EF4-FFF2-40B4-BE49-F238E27FC236}">
                <a16:creationId xmlns:a16="http://schemas.microsoft.com/office/drawing/2014/main" id="{2E418869-FDB3-F3BA-2F41-D06C1DB77F0F}"/>
              </a:ext>
            </a:extLst>
          </p:cNvPr>
          <p:cNvSpPr>
            <a:spLocks noGrp="1"/>
          </p:cNvSpPr>
          <p:nvPr>
            <p:ph type="body" sz="quarter" idx="3"/>
          </p:nvPr>
        </p:nvSpPr>
        <p:spPr>
          <a:xfrm>
            <a:off x="1609586" y="1482377"/>
            <a:ext cx="3943627" cy="823912"/>
          </a:xfrm>
        </p:spPr>
        <p:txBody>
          <a:bodyPr/>
          <a:lstStyle/>
          <a:p>
            <a:pPr algn="ctr"/>
            <a:r>
              <a:rPr lang="en-US" dirty="0"/>
              <a:t>Insertion Page</a:t>
            </a:r>
          </a:p>
        </p:txBody>
      </p:sp>
      <p:pic>
        <p:nvPicPr>
          <p:cNvPr id="11" name="Content Placeholder 10">
            <a:extLst>
              <a:ext uri="{FF2B5EF4-FFF2-40B4-BE49-F238E27FC236}">
                <a16:creationId xmlns:a16="http://schemas.microsoft.com/office/drawing/2014/main" id="{5A89848B-C51F-A734-4392-16799AEF8A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2767" y="2952825"/>
            <a:ext cx="5550180" cy="2958493"/>
          </a:xfrm>
          <a:prstGeom prst="rect">
            <a:avLst/>
          </a:prstGeom>
        </p:spPr>
      </p:pic>
      <p:sp>
        <p:nvSpPr>
          <p:cNvPr id="13" name="Rectangle 4">
            <a:extLst>
              <a:ext uri="{FF2B5EF4-FFF2-40B4-BE49-F238E27FC236}">
                <a16:creationId xmlns:a16="http://schemas.microsoft.com/office/drawing/2014/main" id="{69131D55-1968-03C6-0779-19F512C027A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9" descr="page50image16370528">
            <a:extLst>
              <a:ext uri="{FF2B5EF4-FFF2-40B4-BE49-F238E27FC236}">
                <a16:creationId xmlns:a16="http://schemas.microsoft.com/office/drawing/2014/main" id="{3FA3C8EE-1DE6-76AC-76E5-7ED7DE5B333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5886" y="2952825"/>
            <a:ext cx="5710114" cy="293436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1114149-C68D-81BF-C787-7538E9952B7E}"/>
              </a:ext>
            </a:extLst>
          </p:cNvPr>
          <p:cNvSpPr>
            <a:spLocks noGrp="1"/>
          </p:cNvSpPr>
          <p:nvPr>
            <p:ph type="dt" sz="half" idx="10"/>
          </p:nvPr>
        </p:nvSpPr>
        <p:spPr/>
        <p:txBody>
          <a:bodyPr/>
          <a:lstStyle/>
          <a:p>
            <a:pPr rtl="0"/>
            <a:r>
              <a:rPr lang="en-AU" noProof="0"/>
              <a:t>Phase 8</a:t>
            </a:r>
            <a:endParaRPr lang="en-GB" noProof="0"/>
          </a:p>
        </p:txBody>
      </p:sp>
      <p:sp>
        <p:nvSpPr>
          <p:cNvPr id="6" name="Footer Placeholder 5">
            <a:extLst>
              <a:ext uri="{FF2B5EF4-FFF2-40B4-BE49-F238E27FC236}">
                <a16:creationId xmlns:a16="http://schemas.microsoft.com/office/drawing/2014/main" id="{E0C148E3-B09B-BB7A-345E-6D1335B02145}"/>
              </a:ext>
            </a:extLst>
          </p:cNvPr>
          <p:cNvSpPr>
            <a:spLocks noGrp="1"/>
          </p:cNvSpPr>
          <p:nvPr>
            <p:ph type="ftr" sz="quarter" idx="11"/>
          </p:nvPr>
        </p:nvSpPr>
        <p:spPr/>
        <p:txBody>
          <a:bodyPr/>
          <a:lstStyle/>
          <a:p>
            <a:pPr rtl="0"/>
            <a:r>
              <a:rPr lang="en-GB" noProof="0" dirty="0"/>
              <a:t>Super Six</a:t>
            </a:r>
          </a:p>
        </p:txBody>
      </p:sp>
      <p:sp>
        <p:nvSpPr>
          <p:cNvPr id="7" name="Slide Number Placeholder 6">
            <a:extLst>
              <a:ext uri="{FF2B5EF4-FFF2-40B4-BE49-F238E27FC236}">
                <a16:creationId xmlns:a16="http://schemas.microsoft.com/office/drawing/2014/main" id="{FB308D4C-4748-9083-590C-5686056D7115}"/>
              </a:ext>
            </a:extLst>
          </p:cNvPr>
          <p:cNvSpPr>
            <a:spLocks noGrp="1"/>
          </p:cNvSpPr>
          <p:nvPr>
            <p:ph type="sldNum" sz="quarter" idx="12"/>
          </p:nvPr>
        </p:nvSpPr>
        <p:spPr/>
        <p:txBody>
          <a:bodyPr/>
          <a:lstStyle/>
          <a:p>
            <a:pPr rtl="0"/>
            <a:fld id="{B5CEABB6-07DC-46E8-9B57-56EC44A396E5}" type="slidenum">
              <a:rPr lang="en-GB" noProof="0" smtClean="0"/>
              <a:t>31</a:t>
            </a:fld>
            <a:endParaRPr lang="en-GB" noProof="0"/>
          </a:p>
        </p:txBody>
      </p:sp>
    </p:spTree>
    <p:extLst>
      <p:ext uri="{BB962C8B-B14F-4D97-AF65-F5344CB8AC3E}">
        <p14:creationId xmlns:p14="http://schemas.microsoft.com/office/powerpoint/2010/main" val="2094215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9C9D-3ADB-422A-EC41-9A004CBB7412}"/>
              </a:ext>
            </a:extLst>
          </p:cNvPr>
          <p:cNvSpPr>
            <a:spLocks noGrp="1"/>
          </p:cNvSpPr>
          <p:nvPr>
            <p:ph type="title"/>
          </p:nvPr>
        </p:nvSpPr>
        <p:spPr>
          <a:xfrm>
            <a:off x="2647156" y="136525"/>
            <a:ext cx="8421688" cy="1325563"/>
          </a:xfrm>
        </p:spPr>
        <p:txBody>
          <a:bodyPr/>
          <a:lstStyle/>
          <a:p>
            <a:pPr algn="ctr"/>
            <a:r>
              <a:rPr lang="en-US" dirty="0"/>
              <a:t>Action pages</a:t>
            </a:r>
          </a:p>
        </p:txBody>
      </p:sp>
      <p:sp>
        <p:nvSpPr>
          <p:cNvPr id="3" name="Text Placeholder 2">
            <a:extLst>
              <a:ext uri="{FF2B5EF4-FFF2-40B4-BE49-F238E27FC236}">
                <a16:creationId xmlns:a16="http://schemas.microsoft.com/office/drawing/2014/main" id="{4A7FC950-EA6D-4431-A3C2-CD1FF1E064D7}"/>
              </a:ext>
            </a:extLst>
          </p:cNvPr>
          <p:cNvSpPr>
            <a:spLocks noGrp="1"/>
          </p:cNvSpPr>
          <p:nvPr>
            <p:ph type="body" idx="1"/>
          </p:nvPr>
        </p:nvSpPr>
        <p:spPr>
          <a:xfrm>
            <a:off x="2076450" y="1417961"/>
            <a:ext cx="3924300" cy="823912"/>
          </a:xfrm>
        </p:spPr>
        <p:txBody>
          <a:bodyPr/>
          <a:lstStyle/>
          <a:p>
            <a:pPr algn="ctr"/>
            <a:r>
              <a:rPr lang="en-US" dirty="0"/>
              <a:t>Modification Page</a:t>
            </a:r>
          </a:p>
        </p:txBody>
      </p:sp>
      <p:sp>
        <p:nvSpPr>
          <p:cNvPr id="5" name="Text Placeholder 4">
            <a:extLst>
              <a:ext uri="{FF2B5EF4-FFF2-40B4-BE49-F238E27FC236}">
                <a16:creationId xmlns:a16="http://schemas.microsoft.com/office/drawing/2014/main" id="{9F17B2C7-74F3-CD27-C45C-B39E6369F532}"/>
              </a:ext>
            </a:extLst>
          </p:cNvPr>
          <p:cNvSpPr>
            <a:spLocks noGrp="1"/>
          </p:cNvSpPr>
          <p:nvPr>
            <p:ph type="body" sz="quarter" idx="3"/>
          </p:nvPr>
        </p:nvSpPr>
        <p:spPr>
          <a:xfrm>
            <a:off x="7668852" y="1433243"/>
            <a:ext cx="3943627" cy="823912"/>
          </a:xfrm>
        </p:spPr>
        <p:txBody>
          <a:bodyPr/>
          <a:lstStyle/>
          <a:p>
            <a:pPr algn="ctr"/>
            <a:r>
              <a:rPr lang="en-US" dirty="0"/>
              <a:t>Deletion page</a:t>
            </a:r>
          </a:p>
        </p:txBody>
      </p:sp>
      <p:sp>
        <p:nvSpPr>
          <p:cNvPr id="10" name="Rectangle 2">
            <a:extLst>
              <a:ext uri="{FF2B5EF4-FFF2-40B4-BE49-F238E27FC236}">
                <a16:creationId xmlns:a16="http://schemas.microsoft.com/office/drawing/2014/main" id="{6ABA70D8-FD94-B62C-7E41-42DDFFA96CB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7" descr="page51image16273472">
            <a:extLst>
              <a:ext uri="{FF2B5EF4-FFF2-40B4-BE49-F238E27FC236}">
                <a16:creationId xmlns:a16="http://schemas.microsoft.com/office/drawing/2014/main" id="{F8FC3521-3E9E-1698-DCE0-21EA5020DF9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88150" y="2941830"/>
            <a:ext cx="5500899" cy="241502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1A596F4B-632B-7F5B-A457-34EE9D4A1BAF}"/>
              </a:ext>
            </a:extLst>
          </p:cNvPr>
          <p:cNvSpPr>
            <a:spLocks noChangeArrowheads="1"/>
          </p:cNvSpPr>
          <p:nvPr/>
        </p:nvSpPr>
        <p:spPr bwMode="auto">
          <a:xfrm flipV="1">
            <a:off x="8386032" y="2797968"/>
            <a:ext cx="104035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51" name="Picture 5" descr="page53image16464304">
            <a:extLst>
              <a:ext uri="{FF2B5EF4-FFF2-40B4-BE49-F238E27FC236}">
                <a16:creationId xmlns:a16="http://schemas.microsoft.com/office/drawing/2014/main" id="{B554BD5E-783F-55C2-C28C-A1470DACC6C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950434" y="2935638"/>
            <a:ext cx="5102667" cy="242122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C577273-6C12-02D6-6166-CB3B8B0CD57C}"/>
              </a:ext>
            </a:extLst>
          </p:cNvPr>
          <p:cNvSpPr>
            <a:spLocks noGrp="1"/>
          </p:cNvSpPr>
          <p:nvPr>
            <p:ph type="dt" sz="half" idx="10"/>
          </p:nvPr>
        </p:nvSpPr>
        <p:spPr/>
        <p:txBody>
          <a:bodyPr/>
          <a:lstStyle/>
          <a:p>
            <a:pPr rtl="0"/>
            <a:r>
              <a:rPr lang="en-AU" noProof="0"/>
              <a:t>Phase 8</a:t>
            </a:r>
            <a:endParaRPr lang="en-GB" noProof="0"/>
          </a:p>
        </p:txBody>
      </p:sp>
      <p:sp>
        <p:nvSpPr>
          <p:cNvPr id="6" name="Footer Placeholder 5">
            <a:extLst>
              <a:ext uri="{FF2B5EF4-FFF2-40B4-BE49-F238E27FC236}">
                <a16:creationId xmlns:a16="http://schemas.microsoft.com/office/drawing/2014/main" id="{996ADFD1-F17F-6C72-4EED-70C7D8715077}"/>
              </a:ext>
            </a:extLst>
          </p:cNvPr>
          <p:cNvSpPr>
            <a:spLocks noGrp="1"/>
          </p:cNvSpPr>
          <p:nvPr>
            <p:ph type="ftr" sz="quarter" idx="11"/>
          </p:nvPr>
        </p:nvSpPr>
        <p:spPr/>
        <p:txBody>
          <a:bodyPr/>
          <a:lstStyle/>
          <a:p>
            <a:pPr rtl="0"/>
            <a:r>
              <a:rPr lang="en-GB" noProof="0"/>
              <a:t>Super Six</a:t>
            </a:r>
          </a:p>
        </p:txBody>
      </p:sp>
      <p:sp>
        <p:nvSpPr>
          <p:cNvPr id="7" name="Slide Number Placeholder 6">
            <a:extLst>
              <a:ext uri="{FF2B5EF4-FFF2-40B4-BE49-F238E27FC236}">
                <a16:creationId xmlns:a16="http://schemas.microsoft.com/office/drawing/2014/main" id="{67F1C901-E5B6-E375-AB3C-76EAD046DD52}"/>
              </a:ext>
            </a:extLst>
          </p:cNvPr>
          <p:cNvSpPr>
            <a:spLocks noGrp="1"/>
          </p:cNvSpPr>
          <p:nvPr>
            <p:ph type="sldNum" sz="quarter" idx="12"/>
          </p:nvPr>
        </p:nvSpPr>
        <p:spPr/>
        <p:txBody>
          <a:bodyPr/>
          <a:lstStyle/>
          <a:p>
            <a:pPr rtl="0"/>
            <a:fld id="{B5CEABB6-07DC-46E8-9B57-56EC44A396E5}" type="slidenum">
              <a:rPr lang="en-GB" noProof="0" smtClean="0"/>
              <a:t>32</a:t>
            </a:fld>
            <a:endParaRPr lang="en-GB" noProof="0"/>
          </a:p>
        </p:txBody>
      </p:sp>
    </p:spTree>
    <p:extLst>
      <p:ext uri="{BB962C8B-B14F-4D97-AF65-F5344CB8AC3E}">
        <p14:creationId xmlns:p14="http://schemas.microsoft.com/office/powerpoint/2010/main" val="220414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130CE-209B-ADFC-9AAC-322ADE5F1EB2}"/>
              </a:ext>
            </a:extLst>
          </p:cNvPr>
          <p:cNvSpPr>
            <a:spLocks noGrp="1"/>
          </p:cNvSpPr>
          <p:nvPr>
            <p:ph type="title"/>
          </p:nvPr>
        </p:nvSpPr>
        <p:spPr>
          <a:xfrm>
            <a:off x="838200" y="376699"/>
            <a:ext cx="10515600" cy="1325563"/>
          </a:xfrm>
        </p:spPr>
        <p:txBody>
          <a:bodyPr/>
          <a:lstStyle/>
          <a:p>
            <a:r>
              <a:rPr lang="en-US" dirty="0"/>
              <a:t>Print data</a:t>
            </a:r>
          </a:p>
        </p:txBody>
      </p:sp>
      <p:sp>
        <p:nvSpPr>
          <p:cNvPr id="7" name="Rectangle 2">
            <a:extLst>
              <a:ext uri="{FF2B5EF4-FFF2-40B4-BE49-F238E27FC236}">
                <a16:creationId xmlns:a16="http://schemas.microsoft.com/office/drawing/2014/main" id="{EE0790C9-57C3-12B6-413B-5EE7A314598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2" descr="page54image16490000">
            <a:extLst>
              <a:ext uri="{FF2B5EF4-FFF2-40B4-BE49-F238E27FC236}">
                <a16:creationId xmlns:a16="http://schemas.microsoft.com/office/drawing/2014/main" id="{64962E35-54DF-7DF3-AA99-FD628CFAAAD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13994" y="1609281"/>
            <a:ext cx="8345347" cy="445948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1BA9D73-C692-6268-A56F-1A3CB94135E8}"/>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29F302FC-A26B-DFF7-0C9B-D797BBB66A30}"/>
              </a:ext>
            </a:extLst>
          </p:cNvPr>
          <p:cNvSpPr>
            <a:spLocks noGrp="1"/>
          </p:cNvSpPr>
          <p:nvPr>
            <p:ph type="ftr" sz="quarter" idx="11"/>
          </p:nvPr>
        </p:nvSpPr>
        <p:spPr/>
        <p:txBody>
          <a:bodyPr/>
          <a:lstStyle/>
          <a:p>
            <a:pPr rtl="0"/>
            <a:r>
              <a:rPr lang="en-GB" noProof="0"/>
              <a:t>Super Six</a:t>
            </a:r>
          </a:p>
        </p:txBody>
      </p:sp>
      <p:sp>
        <p:nvSpPr>
          <p:cNvPr id="5" name="Slide Number Placeholder 4">
            <a:extLst>
              <a:ext uri="{FF2B5EF4-FFF2-40B4-BE49-F238E27FC236}">
                <a16:creationId xmlns:a16="http://schemas.microsoft.com/office/drawing/2014/main" id="{AC75DF7C-8053-7A60-5898-5B5C21214455}"/>
              </a:ext>
            </a:extLst>
          </p:cNvPr>
          <p:cNvSpPr>
            <a:spLocks noGrp="1"/>
          </p:cNvSpPr>
          <p:nvPr>
            <p:ph type="sldNum" sz="quarter" idx="12"/>
          </p:nvPr>
        </p:nvSpPr>
        <p:spPr/>
        <p:txBody>
          <a:bodyPr/>
          <a:lstStyle/>
          <a:p>
            <a:pPr rtl="0"/>
            <a:fld id="{B5CEABB6-07DC-46E8-9B57-56EC44A396E5}" type="slidenum">
              <a:rPr lang="en-GB" noProof="0" smtClean="0"/>
              <a:t>33</a:t>
            </a:fld>
            <a:endParaRPr lang="en-GB" noProof="0"/>
          </a:p>
        </p:txBody>
      </p:sp>
    </p:spTree>
    <p:extLst>
      <p:ext uri="{BB962C8B-B14F-4D97-AF65-F5344CB8AC3E}">
        <p14:creationId xmlns:p14="http://schemas.microsoft.com/office/powerpoint/2010/main" val="2221334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7CEF-BDDF-EFB6-C58E-5FA041EE0985}"/>
              </a:ext>
            </a:extLst>
          </p:cNvPr>
          <p:cNvSpPr>
            <a:spLocks noGrp="1"/>
          </p:cNvSpPr>
          <p:nvPr>
            <p:ph type="title"/>
          </p:nvPr>
        </p:nvSpPr>
        <p:spPr>
          <a:xfrm>
            <a:off x="1362075" y="785513"/>
            <a:ext cx="5605462" cy="1204912"/>
          </a:xfrm>
        </p:spPr>
        <p:txBody>
          <a:bodyPr/>
          <a:lstStyle/>
          <a:p>
            <a:pPr algn="ctr"/>
            <a:r>
              <a:rPr lang="en-US" dirty="0"/>
              <a:t>Action pages</a:t>
            </a:r>
          </a:p>
        </p:txBody>
      </p:sp>
      <p:sp>
        <p:nvSpPr>
          <p:cNvPr id="3" name="Text Placeholder 2">
            <a:extLst>
              <a:ext uri="{FF2B5EF4-FFF2-40B4-BE49-F238E27FC236}">
                <a16:creationId xmlns:a16="http://schemas.microsoft.com/office/drawing/2014/main" id="{6880763A-B487-E922-E3AA-8506B87154FE}"/>
              </a:ext>
            </a:extLst>
          </p:cNvPr>
          <p:cNvSpPr>
            <a:spLocks noGrp="1"/>
          </p:cNvSpPr>
          <p:nvPr>
            <p:ph type="body" idx="1"/>
          </p:nvPr>
        </p:nvSpPr>
        <p:spPr>
          <a:xfrm>
            <a:off x="1362074" y="2349661"/>
            <a:ext cx="5605463" cy="3229336"/>
          </a:xfrm>
        </p:spPr>
        <p:txBody>
          <a:bodyPr>
            <a:normAutofit fontScale="92500" lnSpcReduction="20000"/>
          </a:bodyPr>
          <a:lstStyle/>
          <a:p>
            <a:r>
              <a:rPr lang="en-US" sz="1500" dirty="0"/>
              <a:t>Insertion page creates a form to insert data into a specified database table, clears the window, and displays entry fields for each column. It inserts data if successful and displays a message box.</a:t>
            </a:r>
          </a:p>
          <a:p>
            <a:r>
              <a:rPr lang="en-US" sz="1500" dirty="0"/>
              <a:t>Modification page creates a form to add or remove columns from a database table, with input boxes for column name and type and displays existing columns as labels. It has buttons for adding, removing, and exiting the page.</a:t>
            </a:r>
          </a:p>
          <a:p>
            <a:r>
              <a:rPr lang="en-US" sz="1500" dirty="0"/>
              <a:t>Delete function deletes a row from a database table using the input ID, displays a success message box if successful, and prints an error message otherwise. It temporarily disables foreign key checks.</a:t>
            </a:r>
          </a:p>
          <a:p>
            <a:r>
              <a:rPr lang="en-US" sz="1500" dirty="0"/>
              <a:t>Print page function creates a new frame to display data from a specified database table, displays column names and data as labels, adds a delete button for each row, and has buttons to print the data and exit the page.</a:t>
            </a:r>
          </a:p>
          <a:p>
            <a:endParaRPr lang="en-US" dirty="0"/>
          </a:p>
        </p:txBody>
      </p:sp>
      <p:sp>
        <p:nvSpPr>
          <p:cNvPr id="4" name="Date Placeholder 3">
            <a:extLst>
              <a:ext uri="{FF2B5EF4-FFF2-40B4-BE49-F238E27FC236}">
                <a16:creationId xmlns:a16="http://schemas.microsoft.com/office/drawing/2014/main" id="{66DB3988-8E66-4F35-3739-499520E67B76}"/>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E8E5B144-297B-5567-C2C6-730CB9027818}"/>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6F1AAB32-67EF-C0F0-D287-0DE6F4DB7EF8}"/>
              </a:ext>
            </a:extLst>
          </p:cNvPr>
          <p:cNvSpPr>
            <a:spLocks noGrp="1"/>
          </p:cNvSpPr>
          <p:nvPr>
            <p:ph type="sldNum" sz="quarter" idx="12"/>
          </p:nvPr>
        </p:nvSpPr>
        <p:spPr/>
        <p:txBody>
          <a:bodyPr/>
          <a:lstStyle/>
          <a:p>
            <a:pPr rtl="0"/>
            <a:fld id="{B5CEABB6-07DC-46E8-9B57-56EC44A396E5}" type="slidenum">
              <a:rPr lang="en-GB" noProof="0" smtClean="0"/>
              <a:t>34</a:t>
            </a:fld>
            <a:endParaRPr lang="en-GB" noProof="0"/>
          </a:p>
        </p:txBody>
      </p:sp>
    </p:spTree>
    <p:extLst>
      <p:ext uri="{BB962C8B-B14F-4D97-AF65-F5344CB8AC3E}">
        <p14:creationId xmlns:p14="http://schemas.microsoft.com/office/powerpoint/2010/main" val="203704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C711-2986-2481-A441-D6393AA179E9}"/>
              </a:ext>
            </a:extLst>
          </p:cNvPr>
          <p:cNvSpPr>
            <a:spLocks noGrp="1"/>
          </p:cNvSpPr>
          <p:nvPr>
            <p:ph type="title"/>
          </p:nvPr>
        </p:nvSpPr>
        <p:spPr>
          <a:xfrm>
            <a:off x="1267580" y="1632814"/>
            <a:ext cx="4762501" cy="1325563"/>
          </a:xfrm>
        </p:spPr>
        <p:txBody>
          <a:bodyPr>
            <a:normAutofit/>
          </a:bodyPr>
          <a:lstStyle/>
          <a:p>
            <a:r>
              <a:rPr lang="en-US" sz="1800" dirty="0">
                <a:latin typeface="+mn-lt"/>
              </a:rPr>
              <a:t>For better understanding let’s take a quick demo of GUI on python</a:t>
            </a:r>
            <a:br>
              <a:rPr lang="en-US" dirty="0"/>
            </a:br>
            <a:endParaRPr lang="en-US" dirty="0"/>
          </a:p>
        </p:txBody>
      </p:sp>
      <p:sp>
        <p:nvSpPr>
          <p:cNvPr id="3" name="Content Placeholder 2">
            <a:extLst>
              <a:ext uri="{FF2B5EF4-FFF2-40B4-BE49-F238E27FC236}">
                <a16:creationId xmlns:a16="http://schemas.microsoft.com/office/drawing/2014/main" id="{5E7D1FEF-FA61-EAEA-89E3-5EAB14C7EFB8}"/>
              </a:ext>
            </a:extLst>
          </p:cNvPr>
          <p:cNvSpPr>
            <a:spLocks noGrp="1"/>
          </p:cNvSpPr>
          <p:nvPr>
            <p:ph idx="1"/>
          </p:nvPr>
        </p:nvSpPr>
        <p:spPr>
          <a:xfrm>
            <a:off x="1371943" y="3429000"/>
            <a:ext cx="3171825" cy="2519363"/>
          </a:xfrm>
        </p:spPr>
        <p:txBody>
          <a:bodyPr/>
          <a:lstStyle/>
          <a:p>
            <a:pPr algn="ctr"/>
            <a:r>
              <a:rPr lang="en-US" dirty="0">
                <a:hlinkClick r:id="rId2"/>
              </a:rPr>
              <a:t>../Visual Studio Code.app</a:t>
            </a:r>
            <a:endParaRPr lang="en-US" dirty="0"/>
          </a:p>
        </p:txBody>
      </p:sp>
      <p:sp>
        <p:nvSpPr>
          <p:cNvPr id="4" name="Date Placeholder 3">
            <a:extLst>
              <a:ext uri="{FF2B5EF4-FFF2-40B4-BE49-F238E27FC236}">
                <a16:creationId xmlns:a16="http://schemas.microsoft.com/office/drawing/2014/main" id="{1E31CE78-6526-4857-964F-5A6FE60EE5C0}"/>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1CF3C73F-A1AB-6B74-CA73-0973913543EE}"/>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6B22913D-0676-C83F-32A6-05E8DFB4CBC1}"/>
              </a:ext>
            </a:extLst>
          </p:cNvPr>
          <p:cNvSpPr>
            <a:spLocks noGrp="1"/>
          </p:cNvSpPr>
          <p:nvPr>
            <p:ph type="sldNum" sz="quarter" idx="12"/>
          </p:nvPr>
        </p:nvSpPr>
        <p:spPr/>
        <p:txBody>
          <a:bodyPr/>
          <a:lstStyle/>
          <a:p>
            <a:pPr rtl="0"/>
            <a:fld id="{B5CEABB6-07DC-46E8-9B57-56EC44A396E5}" type="slidenum">
              <a:rPr lang="en-GB" noProof="0" smtClean="0"/>
              <a:t>35</a:t>
            </a:fld>
            <a:endParaRPr lang="en-GB" noProof="0"/>
          </a:p>
        </p:txBody>
      </p:sp>
    </p:spTree>
    <p:extLst>
      <p:ext uri="{BB962C8B-B14F-4D97-AF65-F5344CB8AC3E}">
        <p14:creationId xmlns:p14="http://schemas.microsoft.com/office/powerpoint/2010/main" val="547562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9F40-08B6-BFDF-748F-0BAAE815944F}"/>
              </a:ext>
            </a:extLst>
          </p:cNvPr>
          <p:cNvSpPr>
            <a:spLocks noGrp="1"/>
          </p:cNvSpPr>
          <p:nvPr>
            <p:ph type="title"/>
          </p:nvPr>
        </p:nvSpPr>
        <p:spPr>
          <a:xfrm>
            <a:off x="1362075" y="494759"/>
            <a:ext cx="5111750" cy="1204912"/>
          </a:xfrm>
        </p:spPr>
        <p:txBody>
          <a:bodyPr/>
          <a:lstStyle/>
          <a:p>
            <a:r>
              <a:rPr lang="en-US" dirty="0"/>
              <a:t>Key Takeaways</a:t>
            </a:r>
            <a:br>
              <a:rPr lang="en-US" dirty="0"/>
            </a:br>
            <a:endParaRPr lang="en-US" dirty="0"/>
          </a:p>
        </p:txBody>
      </p:sp>
      <p:sp>
        <p:nvSpPr>
          <p:cNvPr id="3" name="Text Placeholder 2">
            <a:extLst>
              <a:ext uri="{FF2B5EF4-FFF2-40B4-BE49-F238E27FC236}">
                <a16:creationId xmlns:a16="http://schemas.microsoft.com/office/drawing/2014/main" id="{9B09C3A9-3D0E-4F50-7B52-E3C54EE9DF7E}"/>
              </a:ext>
            </a:extLst>
          </p:cNvPr>
          <p:cNvSpPr>
            <a:spLocks noGrp="1"/>
          </p:cNvSpPr>
          <p:nvPr>
            <p:ph type="body" idx="1"/>
          </p:nvPr>
        </p:nvSpPr>
        <p:spPr>
          <a:xfrm>
            <a:off x="1362075" y="1551008"/>
            <a:ext cx="5111750" cy="3635354"/>
          </a:xfrm>
        </p:spPr>
        <p:txBody>
          <a:bodyPr/>
          <a:lstStyle/>
          <a:p>
            <a:r>
              <a:rPr lang="en-US" dirty="0"/>
              <a:t>Learned how to create effective Entity Relationship (ER) models and Enhanced Entity Relationship (EER) models</a:t>
            </a:r>
          </a:p>
          <a:p>
            <a:r>
              <a:rPr lang="en-US" dirty="0"/>
              <a:t>Gained knowledge on converting EER models into schema and developing databases using these models</a:t>
            </a:r>
          </a:p>
          <a:p>
            <a:r>
              <a:rPr lang="en-US" dirty="0"/>
              <a:t>Discovered techniques to ensure data integrity and avoid data redundancy</a:t>
            </a:r>
          </a:p>
          <a:p>
            <a:r>
              <a:rPr lang="en-US" dirty="0"/>
              <a:t>Acquired skills on using SQL commands in practice to manage databases effectively</a:t>
            </a:r>
          </a:p>
          <a:p>
            <a:r>
              <a:rPr lang="en-US" dirty="0"/>
              <a:t>Learned to develop Graphical User Interfaces (GUI) using the Python Tkinter module</a:t>
            </a:r>
          </a:p>
          <a:p>
            <a:r>
              <a:rPr lang="en-US" dirty="0"/>
              <a:t>Skills and knowledge gained from this project will be useful throughout our professional lives.</a:t>
            </a:r>
          </a:p>
          <a:p>
            <a:endParaRPr lang="en-US" dirty="0"/>
          </a:p>
        </p:txBody>
      </p:sp>
      <p:sp>
        <p:nvSpPr>
          <p:cNvPr id="4" name="Date Placeholder 3">
            <a:extLst>
              <a:ext uri="{FF2B5EF4-FFF2-40B4-BE49-F238E27FC236}">
                <a16:creationId xmlns:a16="http://schemas.microsoft.com/office/drawing/2014/main" id="{F9198B35-DF19-AA4D-162A-208CAAC2A1E4}"/>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B6DAAD3B-BCB5-0674-3B46-DD0DAEF9FCDD}"/>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BB61EB9A-4D41-A6FA-FFE2-7FFF630CF904}"/>
              </a:ext>
            </a:extLst>
          </p:cNvPr>
          <p:cNvSpPr>
            <a:spLocks noGrp="1"/>
          </p:cNvSpPr>
          <p:nvPr>
            <p:ph type="sldNum" sz="quarter" idx="12"/>
          </p:nvPr>
        </p:nvSpPr>
        <p:spPr/>
        <p:txBody>
          <a:bodyPr/>
          <a:lstStyle/>
          <a:p>
            <a:pPr rtl="0"/>
            <a:fld id="{B5CEABB6-07DC-46E8-9B57-56EC44A396E5}" type="slidenum">
              <a:rPr lang="en-GB" noProof="0" smtClean="0"/>
              <a:t>36</a:t>
            </a:fld>
            <a:endParaRPr lang="en-GB" noProof="0"/>
          </a:p>
        </p:txBody>
      </p:sp>
    </p:spTree>
    <p:extLst>
      <p:ext uri="{BB962C8B-B14F-4D97-AF65-F5344CB8AC3E}">
        <p14:creationId xmlns:p14="http://schemas.microsoft.com/office/powerpoint/2010/main" val="36983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579257"/>
            <a:ext cx="5111750" cy="1204912"/>
          </a:xfrm>
        </p:spPr>
        <p:txBody>
          <a:bodyPr rtlCol="0"/>
          <a:lstStyle/>
          <a:p>
            <a:pPr rtl="0"/>
            <a:r>
              <a:rPr lang="en-GB" dirty="0"/>
              <a:t>Future Enhancements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2037144"/>
            <a:ext cx="5111750" cy="3727048"/>
          </a:xfrm>
        </p:spPr>
        <p:txBody>
          <a:bodyPr vert="horz" lIns="91440" tIns="45720" rIns="91440" bIns="45720" rtlCol="0" anchor="b">
            <a:normAutofit/>
          </a:bodyPr>
          <a:lstStyle/>
          <a:p>
            <a:r>
              <a:rPr lang="en-GB" dirty="0"/>
              <a:t>Integrate a calendar feature to view important academic dates</a:t>
            </a:r>
          </a:p>
          <a:p>
            <a:r>
              <a:rPr lang="en-GB" dirty="0"/>
              <a:t>Add additional user roles such as staff and alumni for better access management</a:t>
            </a:r>
          </a:p>
          <a:p>
            <a:pPr rtl="0"/>
            <a:r>
              <a:rPr lang="en-GB" dirty="0"/>
              <a:t>Enhance security with features such as two-factor authentication and encryption of sensitive data</a:t>
            </a:r>
          </a:p>
          <a:p>
            <a:pPr rtl="0"/>
            <a:r>
              <a:rPr lang="en-GB" dirty="0"/>
              <a:t>Create a mobile app version of the application for on-the-go access</a:t>
            </a:r>
          </a:p>
          <a:p>
            <a:pPr rtl="0"/>
            <a:r>
              <a:rPr lang="en-GB" dirty="0"/>
              <a:t>Implement email notifications to remind users of upcoming deadlines and important updates</a:t>
            </a:r>
          </a:p>
          <a:p>
            <a:pPr rtl="0"/>
            <a:r>
              <a:rPr lang="en-GB" dirty="0"/>
              <a:t>Add reporting and analytics capabilities to track student performance and make data-driven decisions.</a:t>
            </a:r>
          </a:p>
          <a:p>
            <a:pPr rtl="0"/>
            <a:endParaRPr lang="en-GB" dirty="0"/>
          </a:p>
        </p:txBody>
      </p:sp>
      <p:sp>
        <p:nvSpPr>
          <p:cNvPr id="4" name="Date Placeholder 3">
            <a:extLst>
              <a:ext uri="{FF2B5EF4-FFF2-40B4-BE49-F238E27FC236}">
                <a16:creationId xmlns:a16="http://schemas.microsoft.com/office/drawing/2014/main" id="{3035D609-2E94-72A7-05D6-297517CD79D4}"/>
              </a:ext>
            </a:extLst>
          </p:cNvPr>
          <p:cNvSpPr>
            <a:spLocks noGrp="1"/>
          </p:cNvSpPr>
          <p:nvPr>
            <p:ph type="dt" sz="half" idx="1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92AE0608-5BCF-920B-4230-2ECFB01005B1}"/>
              </a:ext>
            </a:extLst>
          </p:cNvPr>
          <p:cNvSpPr>
            <a:spLocks noGrp="1"/>
          </p:cNvSpPr>
          <p:nvPr>
            <p:ph type="ftr" sz="quarter" idx="11"/>
          </p:nvPr>
        </p:nvSpPr>
        <p:spPr/>
        <p:txBody>
          <a:bodyPr/>
          <a:lstStyle/>
          <a:p>
            <a:pPr rtl="0"/>
            <a:r>
              <a:rPr lang="en-GB" noProof="0"/>
              <a:t>Super Six</a:t>
            </a:r>
          </a:p>
        </p:txBody>
      </p:sp>
      <p:sp>
        <p:nvSpPr>
          <p:cNvPr id="6" name="Slide Number Placeholder 5">
            <a:extLst>
              <a:ext uri="{FF2B5EF4-FFF2-40B4-BE49-F238E27FC236}">
                <a16:creationId xmlns:a16="http://schemas.microsoft.com/office/drawing/2014/main" id="{F99715CD-6A66-9C07-CE52-63E8CAA7CACB}"/>
              </a:ext>
            </a:extLst>
          </p:cNvPr>
          <p:cNvSpPr>
            <a:spLocks noGrp="1"/>
          </p:cNvSpPr>
          <p:nvPr>
            <p:ph type="sldNum" sz="quarter" idx="12"/>
          </p:nvPr>
        </p:nvSpPr>
        <p:spPr/>
        <p:txBody>
          <a:bodyPr/>
          <a:lstStyle/>
          <a:p>
            <a:pPr rtl="0"/>
            <a:fld id="{B5CEABB6-07DC-46E8-9B57-56EC44A396E5}" type="slidenum">
              <a:rPr lang="en-GB" noProof="0" smtClean="0"/>
              <a:t>37</a:t>
            </a:fld>
            <a:endParaRPr lang="en-GB" noProof="0"/>
          </a:p>
        </p:txBody>
      </p:sp>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5C3E-28A7-0638-2BD6-05C653CF15E5}"/>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EB19AE82-4E39-0F5C-91A9-D560F9DEA0F7}"/>
              </a:ext>
            </a:extLst>
          </p:cNvPr>
          <p:cNvSpPr>
            <a:spLocks noGrp="1"/>
          </p:cNvSpPr>
          <p:nvPr>
            <p:ph type="body" sz="quarter" idx="15"/>
          </p:nvPr>
        </p:nvSpPr>
        <p:spPr>
          <a:xfrm>
            <a:off x="5919680" y="3082764"/>
            <a:ext cx="5431971" cy="557950"/>
          </a:xfrm>
        </p:spPr>
        <p:txBody>
          <a:bodyPr/>
          <a:lstStyle/>
          <a:p>
            <a:r>
              <a:rPr lang="en-US" dirty="0"/>
              <a:t>file:///Applications/MySQLWorkbench.app/</a:t>
            </a:r>
          </a:p>
          <a:p>
            <a:endParaRPr lang="en-US" dirty="0"/>
          </a:p>
        </p:txBody>
      </p:sp>
      <p:sp>
        <p:nvSpPr>
          <p:cNvPr id="6" name="Text Placeholder 5">
            <a:extLst>
              <a:ext uri="{FF2B5EF4-FFF2-40B4-BE49-F238E27FC236}">
                <a16:creationId xmlns:a16="http://schemas.microsoft.com/office/drawing/2014/main" id="{0680FC5F-00FD-45AA-840F-78E971E9BCB8}"/>
              </a:ext>
            </a:extLst>
          </p:cNvPr>
          <p:cNvSpPr>
            <a:spLocks noGrp="1"/>
          </p:cNvSpPr>
          <p:nvPr>
            <p:ph type="body" sz="quarter" idx="24"/>
          </p:nvPr>
        </p:nvSpPr>
        <p:spPr>
          <a:xfrm>
            <a:off x="5919679" y="3868945"/>
            <a:ext cx="5431971" cy="557950"/>
          </a:xfrm>
        </p:spPr>
        <p:txBody>
          <a:bodyPr/>
          <a:lstStyle/>
          <a:p>
            <a:r>
              <a:rPr lang="en-US" dirty="0"/>
              <a:t>https://lucid.app/documents#/documents?folder_id=recent</a:t>
            </a:r>
          </a:p>
          <a:p>
            <a:endParaRPr lang="en-US" dirty="0"/>
          </a:p>
        </p:txBody>
      </p:sp>
      <p:sp>
        <p:nvSpPr>
          <p:cNvPr id="8" name="Text Placeholder 7">
            <a:extLst>
              <a:ext uri="{FF2B5EF4-FFF2-40B4-BE49-F238E27FC236}">
                <a16:creationId xmlns:a16="http://schemas.microsoft.com/office/drawing/2014/main" id="{5D81BA35-AED9-F1E6-D840-DC845BE63EDE}"/>
              </a:ext>
            </a:extLst>
          </p:cNvPr>
          <p:cNvSpPr>
            <a:spLocks noGrp="1"/>
          </p:cNvSpPr>
          <p:nvPr>
            <p:ph type="body" sz="quarter" idx="26"/>
          </p:nvPr>
        </p:nvSpPr>
        <p:spPr>
          <a:xfrm>
            <a:off x="5919678" y="4655126"/>
            <a:ext cx="5431971" cy="557950"/>
          </a:xfrm>
        </p:spPr>
        <p:txBody>
          <a:bodyPr/>
          <a:lstStyle/>
          <a:p>
            <a:r>
              <a:rPr lang="en-US" dirty="0">
                <a:hlinkClick r:id="rId2"/>
              </a:rPr>
              <a:t>Visual Studio Code.app</a:t>
            </a:r>
            <a:endParaRPr lang="en-US" dirty="0"/>
          </a:p>
          <a:p>
            <a:endParaRPr lang="en-US" dirty="0"/>
          </a:p>
        </p:txBody>
      </p:sp>
      <p:sp>
        <p:nvSpPr>
          <p:cNvPr id="9" name="Date Placeholder 8">
            <a:extLst>
              <a:ext uri="{FF2B5EF4-FFF2-40B4-BE49-F238E27FC236}">
                <a16:creationId xmlns:a16="http://schemas.microsoft.com/office/drawing/2014/main" id="{7057A82F-BCD4-D946-C249-9A91E72ED05C}"/>
              </a:ext>
            </a:extLst>
          </p:cNvPr>
          <p:cNvSpPr>
            <a:spLocks noGrp="1"/>
          </p:cNvSpPr>
          <p:nvPr>
            <p:ph type="dt" sz="half" idx="20"/>
          </p:nvPr>
        </p:nvSpPr>
        <p:spPr/>
        <p:txBody>
          <a:bodyPr/>
          <a:lstStyle/>
          <a:p>
            <a:pPr rtl="0"/>
            <a:r>
              <a:rPr lang="en-AU" noProof="0"/>
              <a:t>Phase 8</a:t>
            </a:r>
            <a:endParaRPr lang="en-GB" noProof="0"/>
          </a:p>
        </p:txBody>
      </p:sp>
      <p:sp>
        <p:nvSpPr>
          <p:cNvPr id="10" name="Footer Placeholder 9">
            <a:extLst>
              <a:ext uri="{FF2B5EF4-FFF2-40B4-BE49-F238E27FC236}">
                <a16:creationId xmlns:a16="http://schemas.microsoft.com/office/drawing/2014/main" id="{CAFCD51E-BEB1-40C6-1362-EB8E612FF368}"/>
              </a:ext>
            </a:extLst>
          </p:cNvPr>
          <p:cNvSpPr>
            <a:spLocks noGrp="1"/>
          </p:cNvSpPr>
          <p:nvPr>
            <p:ph type="ftr" sz="quarter" idx="21"/>
          </p:nvPr>
        </p:nvSpPr>
        <p:spPr/>
        <p:txBody>
          <a:bodyPr/>
          <a:lstStyle/>
          <a:p>
            <a:pPr rtl="0"/>
            <a:r>
              <a:rPr lang="en-GB" noProof="0"/>
              <a:t>Super Six</a:t>
            </a:r>
          </a:p>
        </p:txBody>
      </p:sp>
      <p:sp>
        <p:nvSpPr>
          <p:cNvPr id="11" name="Slide Number Placeholder 10">
            <a:extLst>
              <a:ext uri="{FF2B5EF4-FFF2-40B4-BE49-F238E27FC236}">
                <a16:creationId xmlns:a16="http://schemas.microsoft.com/office/drawing/2014/main" id="{58B99558-19D5-1EF8-949D-35DEC3FACA99}"/>
              </a:ext>
            </a:extLst>
          </p:cNvPr>
          <p:cNvSpPr>
            <a:spLocks noGrp="1"/>
          </p:cNvSpPr>
          <p:nvPr>
            <p:ph type="sldNum" sz="quarter" idx="22"/>
          </p:nvPr>
        </p:nvSpPr>
        <p:spPr/>
        <p:txBody>
          <a:bodyPr/>
          <a:lstStyle/>
          <a:p>
            <a:pPr rtl="0"/>
            <a:fld id="{B5CEABB6-07DC-46E8-9B57-56EC44A396E5}" type="slidenum">
              <a:rPr lang="en-GB" noProof="0" smtClean="0"/>
              <a:pPr rtl="0"/>
              <a:t>38</a:t>
            </a:fld>
            <a:endParaRPr lang="en-GB" noProof="0"/>
          </a:p>
        </p:txBody>
      </p:sp>
      <p:sp>
        <p:nvSpPr>
          <p:cNvPr id="13" name="Text Placeholder 3">
            <a:extLst>
              <a:ext uri="{FF2B5EF4-FFF2-40B4-BE49-F238E27FC236}">
                <a16:creationId xmlns:a16="http://schemas.microsoft.com/office/drawing/2014/main" id="{B5F17648-42CD-F1B2-6DCB-A0305378D0F5}"/>
              </a:ext>
            </a:extLst>
          </p:cNvPr>
          <p:cNvSpPr txBox="1">
            <a:spLocks/>
          </p:cNvSpPr>
          <p:nvPr/>
        </p:nvSpPr>
        <p:spPr>
          <a:xfrm>
            <a:off x="5919680" y="2403855"/>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https://erdplus.com/standalone</a:t>
            </a:r>
          </a:p>
          <a:p>
            <a:endParaRPr lang="en-US" dirty="0"/>
          </a:p>
        </p:txBody>
      </p:sp>
    </p:spTree>
    <p:extLst>
      <p:ext uri="{BB962C8B-B14F-4D97-AF65-F5344CB8AC3E}">
        <p14:creationId xmlns:p14="http://schemas.microsoft.com/office/powerpoint/2010/main" val="311746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496234" y="4217223"/>
            <a:ext cx="3139440" cy="1325563"/>
          </a:xfrm>
        </p:spPr>
        <p:txBody>
          <a:bodyPr rtlCol="0"/>
          <a:lstStyle/>
          <a:p>
            <a:pPr rtl="0"/>
            <a:r>
              <a:rPr lang="en-GB" dirty="0"/>
              <a:t>Project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4747" y="1590295"/>
            <a:ext cx="5433204" cy="365125"/>
          </a:xfrm>
        </p:spPr>
        <p:txBody>
          <a:bodyPr vert="horz" lIns="91440" tIns="45720" rIns="91440" bIns="45720" rtlCol="0" anchor="t">
            <a:normAutofit lnSpcReduction="10000"/>
          </a:bodyPr>
          <a:lstStyle/>
          <a:p>
            <a:pPr rtl="0"/>
            <a:r>
              <a:rPr lang="en-GB" dirty="0"/>
              <a:t>Entity Relationship</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4747" y="2244756"/>
            <a:ext cx="5433204" cy="365125"/>
          </a:xfrm>
        </p:spPr>
        <p:txBody>
          <a:bodyPr rtlCol="0">
            <a:normAutofit lnSpcReduction="10000"/>
          </a:bodyPr>
          <a:lstStyle/>
          <a:p>
            <a:pPr rtl="0"/>
            <a:r>
              <a:rPr lang="en-GB" dirty="0"/>
              <a:t>Enhanced Entity Relationship</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14747" y="2854582"/>
            <a:ext cx="5433204" cy="365125"/>
          </a:xfrm>
        </p:spPr>
        <p:txBody>
          <a:bodyPr rtlCol="0">
            <a:normAutofit/>
          </a:bodyPr>
          <a:lstStyle/>
          <a:p>
            <a:r>
              <a:rPr lang="en-GB" sz="1900" dirty="0"/>
              <a:t>Database Development</a:t>
            </a:r>
          </a:p>
          <a:p>
            <a:endParaRPr lang="en-GB"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4747" y="3487817"/>
            <a:ext cx="5433204" cy="365125"/>
          </a:xfrm>
        </p:spPr>
        <p:txBody>
          <a:bodyPr rtlCol="0">
            <a:normAutofit fontScale="85000" lnSpcReduction="10000"/>
          </a:bodyPr>
          <a:lstStyle/>
          <a:p>
            <a:r>
              <a:rPr lang="en-GB" dirty="0"/>
              <a:t>Loading Data &amp; Performance Enhancements</a:t>
            </a:r>
          </a:p>
        </p:txBody>
      </p:sp>
      <p:sp>
        <p:nvSpPr>
          <p:cNvPr id="16" name="Text Placeholder 6">
            <a:extLst>
              <a:ext uri="{FF2B5EF4-FFF2-40B4-BE49-F238E27FC236}">
                <a16:creationId xmlns:a16="http://schemas.microsoft.com/office/drawing/2014/main" id="{7035C378-C40E-F17B-69C3-4AB4C229FB5C}"/>
              </a:ext>
            </a:extLst>
          </p:cNvPr>
          <p:cNvSpPr txBox="1">
            <a:spLocks/>
          </p:cNvSpPr>
          <p:nvPr/>
        </p:nvSpPr>
        <p:spPr>
          <a:xfrm>
            <a:off x="5914747" y="5177661"/>
            <a:ext cx="543320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00" dirty="0"/>
              <a:t>Future Enhancements</a:t>
            </a:r>
          </a:p>
          <a:p>
            <a:endParaRPr lang="en-GB" dirty="0"/>
          </a:p>
        </p:txBody>
      </p:sp>
      <p:sp>
        <p:nvSpPr>
          <p:cNvPr id="19" name="Text Placeholder 6">
            <a:extLst>
              <a:ext uri="{FF2B5EF4-FFF2-40B4-BE49-F238E27FC236}">
                <a16:creationId xmlns:a16="http://schemas.microsoft.com/office/drawing/2014/main" id="{4C1EA080-852A-42C2-6EA7-E14BF6DB1EDA}"/>
              </a:ext>
            </a:extLst>
          </p:cNvPr>
          <p:cNvSpPr txBox="1">
            <a:spLocks/>
          </p:cNvSpPr>
          <p:nvPr/>
        </p:nvSpPr>
        <p:spPr>
          <a:xfrm>
            <a:off x="5914747" y="4862943"/>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24" name="Text Placeholder 6">
            <a:extLst>
              <a:ext uri="{FF2B5EF4-FFF2-40B4-BE49-F238E27FC236}">
                <a16:creationId xmlns:a16="http://schemas.microsoft.com/office/drawing/2014/main" id="{B41E2B6B-0C23-156A-B2FA-1B9C84FD599C}"/>
              </a:ext>
            </a:extLst>
          </p:cNvPr>
          <p:cNvSpPr txBox="1">
            <a:spLocks/>
          </p:cNvSpPr>
          <p:nvPr/>
        </p:nvSpPr>
        <p:spPr>
          <a:xfrm>
            <a:off x="5914747" y="4599645"/>
            <a:ext cx="543320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Graphical User Interface Design</a:t>
            </a:r>
          </a:p>
          <a:p>
            <a:endParaRPr lang="en-GB" dirty="0"/>
          </a:p>
        </p:txBody>
      </p:sp>
      <p:sp>
        <p:nvSpPr>
          <p:cNvPr id="27" name="Text Placeholder 6">
            <a:extLst>
              <a:ext uri="{FF2B5EF4-FFF2-40B4-BE49-F238E27FC236}">
                <a16:creationId xmlns:a16="http://schemas.microsoft.com/office/drawing/2014/main" id="{F0CC2540-F1C5-32FD-6794-76797F538CF7}"/>
              </a:ext>
            </a:extLst>
          </p:cNvPr>
          <p:cNvSpPr txBox="1">
            <a:spLocks/>
          </p:cNvSpPr>
          <p:nvPr/>
        </p:nvSpPr>
        <p:spPr>
          <a:xfrm>
            <a:off x="5914747" y="4033139"/>
            <a:ext cx="543320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Application Development </a:t>
            </a:r>
          </a:p>
          <a:p>
            <a:endParaRPr lang="en-GB" dirty="0"/>
          </a:p>
        </p:txBody>
      </p:sp>
      <p:sp>
        <p:nvSpPr>
          <p:cNvPr id="4" name="Date Placeholder 3">
            <a:extLst>
              <a:ext uri="{FF2B5EF4-FFF2-40B4-BE49-F238E27FC236}">
                <a16:creationId xmlns:a16="http://schemas.microsoft.com/office/drawing/2014/main" id="{E6FAD5D1-4C66-D129-6731-4A66AB23F8B7}"/>
              </a:ext>
            </a:extLst>
          </p:cNvPr>
          <p:cNvSpPr>
            <a:spLocks noGrp="1"/>
          </p:cNvSpPr>
          <p:nvPr>
            <p:ph type="dt" sz="half" idx="20"/>
          </p:nvPr>
        </p:nvSpPr>
        <p:spPr/>
        <p:txBody>
          <a:bodyPr/>
          <a:lstStyle/>
          <a:p>
            <a:pPr rtl="0"/>
            <a:r>
              <a:rPr lang="en-AU" noProof="0"/>
              <a:t>Phase 8</a:t>
            </a:r>
            <a:endParaRPr lang="en-GB" noProof="0"/>
          </a:p>
        </p:txBody>
      </p:sp>
      <p:sp>
        <p:nvSpPr>
          <p:cNvPr id="6" name="Footer Placeholder 5">
            <a:extLst>
              <a:ext uri="{FF2B5EF4-FFF2-40B4-BE49-F238E27FC236}">
                <a16:creationId xmlns:a16="http://schemas.microsoft.com/office/drawing/2014/main" id="{67A5CC47-255D-8836-D34E-01020C4C03DA}"/>
              </a:ext>
            </a:extLst>
          </p:cNvPr>
          <p:cNvSpPr>
            <a:spLocks noGrp="1"/>
          </p:cNvSpPr>
          <p:nvPr>
            <p:ph type="ftr" sz="quarter" idx="21"/>
          </p:nvPr>
        </p:nvSpPr>
        <p:spPr/>
        <p:txBody>
          <a:bodyPr/>
          <a:lstStyle/>
          <a:p>
            <a:pPr rtl="0"/>
            <a:r>
              <a:rPr lang="en-GB" noProof="0"/>
              <a:t>Super Six</a:t>
            </a:r>
          </a:p>
        </p:txBody>
      </p:sp>
      <p:sp>
        <p:nvSpPr>
          <p:cNvPr id="8" name="Slide Number Placeholder 7">
            <a:extLst>
              <a:ext uri="{FF2B5EF4-FFF2-40B4-BE49-F238E27FC236}">
                <a16:creationId xmlns:a16="http://schemas.microsoft.com/office/drawing/2014/main" id="{BD6BAD22-59DF-A425-C9DC-7DF1E5254FC6}"/>
              </a:ext>
            </a:extLst>
          </p:cNvPr>
          <p:cNvSpPr>
            <a:spLocks noGrp="1"/>
          </p:cNvSpPr>
          <p:nvPr>
            <p:ph type="sldNum" sz="quarter" idx="22"/>
          </p:nvPr>
        </p:nvSpPr>
        <p:spPr/>
        <p:txBody>
          <a:bodyPr/>
          <a:lstStyle/>
          <a:p>
            <a:pPr rtl="0"/>
            <a:fld id="{B5CEABB6-07DC-46E8-9B57-56EC44A396E5}" type="slidenum">
              <a:rPr lang="en-GB" noProof="0" smtClean="0"/>
              <a:pPr rtl="0"/>
              <a:t>3</a:t>
            </a:fld>
            <a:endParaRPr lang="en-GB" noProof="0"/>
          </a:p>
        </p:txBody>
      </p:sp>
    </p:spTree>
    <p:extLst>
      <p:ext uri="{BB962C8B-B14F-4D97-AF65-F5344CB8AC3E}">
        <p14:creationId xmlns:p14="http://schemas.microsoft.com/office/powerpoint/2010/main" val="1844941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904265"/>
            <a:ext cx="4179570" cy="1524735"/>
          </a:xfrm>
        </p:spPr>
        <p:txBody>
          <a:bodyPr rtlCol="0"/>
          <a:lstStyle/>
          <a:p>
            <a:pPr rtl="0"/>
            <a:r>
              <a:rPr lang="en-GB" dirty="0"/>
              <a:t>THANKs Everyone</a:t>
            </a:r>
          </a:p>
        </p:txBody>
      </p:sp>
      <p:sp>
        <p:nvSpPr>
          <p:cNvPr id="3" name="Date Placeholder 2">
            <a:extLst>
              <a:ext uri="{FF2B5EF4-FFF2-40B4-BE49-F238E27FC236}">
                <a16:creationId xmlns:a16="http://schemas.microsoft.com/office/drawing/2014/main" id="{0CBEC393-E803-9C48-39F7-56F231E72C98}"/>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0C4CE2F8-5A16-50E1-8A20-054197BCD280}"/>
              </a:ext>
            </a:extLst>
          </p:cNvPr>
          <p:cNvSpPr>
            <a:spLocks noGrp="1"/>
          </p:cNvSpPr>
          <p:nvPr>
            <p:ph type="ftr" sz="quarter" idx="11"/>
          </p:nvPr>
        </p:nvSpPr>
        <p:spPr/>
        <p:txBody>
          <a:bodyPr/>
          <a:lstStyle/>
          <a:p>
            <a:pPr rtl="0"/>
            <a:r>
              <a:rPr lang="en-GB" noProof="0"/>
              <a:t>Super Six</a:t>
            </a:r>
          </a:p>
        </p:txBody>
      </p:sp>
      <p:sp>
        <p:nvSpPr>
          <p:cNvPr id="5" name="Slide Number Placeholder 4">
            <a:extLst>
              <a:ext uri="{FF2B5EF4-FFF2-40B4-BE49-F238E27FC236}">
                <a16:creationId xmlns:a16="http://schemas.microsoft.com/office/drawing/2014/main" id="{4C827BD4-B23E-7ABF-CB85-427AFA8AED54}"/>
              </a:ext>
            </a:extLst>
          </p:cNvPr>
          <p:cNvSpPr>
            <a:spLocks noGrp="1"/>
          </p:cNvSpPr>
          <p:nvPr>
            <p:ph type="sldNum" sz="quarter" idx="12"/>
          </p:nvPr>
        </p:nvSpPr>
        <p:spPr/>
        <p:txBody>
          <a:bodyPr/>
          <a:lstStyle/>
          <a:p>
            <a:pPr rtl="0"/>
            <a:fld id="{B5CEABB6-07DC-46E8-9B57-56EC44A396E5}" type="slidenum">
              <a:rPr lang="en-GB" noProof="0" smtClean="0"/>
              <a:t>39</a:t>
            </a:fld>
            <a:endParaRPr lang="en-GB" noProof="0"/>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3AC61-7214-6F01-E46D-204BE9262013}"/>
              </a:ext>
            </a:extLst>
          </p:cNvPr>
          <p:cNvSpPr>
            <a:spLocks noGrp="1"/>
          </p:cNvSpPr>
          <p:nvPr>
            <p:ph type="title"/>
          </p:nvPr>
        </p:nvSpPr>
        <p:spPr/>
        <p:txBody>
          <a:bodyPr/>
          <a:lstStyle/>
          <a:p>
            <a:r>
              <a:rPr lang="en-GB" dirty="0"/>
              <a:t>Projective objectives</a:t>
            </a:r>
            <a:endParaRPr lang="en-US" dirty="0"/>
          </a:p>
        </p:txBody>
      </p:sp>
      <p:sp>
        <p:nvSpPr>
          <p:cNvPr id="4" name="Text Placeholder 3">
            <a:extLst>
              <a:ext uri="{FF2B5EF4-FFF2-40B4-BE49-F238E27FC236}">
                <a16:creationId xmlns:a16="http://schemas.microsoft.com/office/drawing/2014/main" id="{D6750840-ECC6-9B19-9248-06672BB90A63}"/>
              </a:ext>
            </a:extLst>
          </p:cNvPr>
          <p:cNvSpPr>
            <a:spLocks noGrp="1"/>
          </p:cNvSpPr>
          <p:nvPr>
            <p:ph type="body" sz="quarter" idx="15"/>
          </p:nvPr>
        </p:nvSpPr>
        <p:spPr/>
        <p:txBody>
          <a:bodyPr/>
          <a:lstStyle/>
          <a:p>
            <a:r>
              <a:rPr lang="en-GB" noProof="1"/>
              <a:t>Keep a track of performance of progress of student and faculty</a:t>
            </a:r>
            <a:endParaRPr lang="en-US" dirty="0"/>
          </a:p>
        </p:txBody>
      </p:sp>
      <p:sp>
        <p:nvSpPr>
          <p:cNvPr id="6" name="Text Placeholder 5">
            <a:extLst>
              <a:ext uri="{FF2B5EF4-FFF2-40B4-BE49-F238E27FC236}">
                <a16:creationId xmlns:a16="http://schemas.microsoft.com/office/drawing/2014/main" id="{EAD18D06-FCCA-A920-5285-7F9F7C37FA13}"/>
              </a:ext>
            </a:extLst>
          </p:cNvPr>
          <p:cNvSpPr>
            <a:spLocks noGrp="1"/>
          </p:cNvSpPr>
          <p:nvPr>
            <p:ph type="body" sz="quarter" idx="24"/>
          </p:nvPr>
        </p:nvSpPr>
        <p:spPr>
          <a:xfrm>
            <a:off x="5916843" y="4069451"/>
            <a:ext cx="5431971" cy="557950"/>
          </a:xfrm>
        </p:spPr>
        <p:txBody>
          <a:bodyPr/>
          <a:lstStyle/>
          <a:p>
            <a:r>
              <a:rPr lang="en-GB" noProof="1"/>
              <a:t>Improve data accuracy and accessibility</a:t>
            </a:r>
          </a:p>
          <a:p>
            <a:endParaRPr lang="en-US" dirty="0"/>
          </a:p>
        </p:txBody>
      </p:sp>
      <p:sp>
        <p:nvSpPr>
          <p:cNvPr id="8" name="Text Placeholder 7">
            <a:extLst>
              <a:ext uri="{FF2B5EF4-FFF2-40B4-BE49-F238E27FC236}">
                <a16:creationId xmlns:a16="http://schemas.microsoft.com/office/drawing/2014/main" id="{EC166EF3-AFFB-EC8E-6A03-F0A2A2EABE3D}"/>
              </a:ext>
            </a:extLst>
          </p:cNvPr>
          <p:cNvSpPr>
            <a:spLocks noGrp="1"/>
          </p:cNvSpPr>
          <p:nvPr>
            <p:ph type="body" sz="quarter" idx="26"/>
          </p:nvPr>
        </p:nvSpPr>
        <p:spPr>
          <a:xfrm>
            <a:off x="5916842" y="4750410"/>
            <a:ext cx="5431971" cy="557950"/>
          </a:xfrm>
        </p:spPr>
        <p:txBody>
          <a:bodyPr/>
          <a:lstStyle/>
          <a:p>
            <a:r>
              <a:rPr lang="en-GB" noProof="1"/>
              <a:t>Enchance administrative efficiency</a:t>
            </a:r>
          </a:p>
          <a:p>
            <a:endParaRPr lang="en-US" dirty="0"/>
          </a:p>
        </p:txBody>
      </p:sp>
      <p:sp>
        <p:nvSpPr>
          <p:cNvPr id="14" name="Text Placeholder 3">
            <a:extLst>
              <a:ext uri="{FF2B5EF4-FFF2-40B4-BE49-F238E27FC236}">
                <a16:creationId xmlns:a16="http://schemas.microsoft.com/office/drawing/2014/main" id="{B5B228B5-3343-CA14-2524-E1862FAD8A78}"/>
              </a:ext>
            </a:extLst>
          </p:cNvPr>
          <p:cNvSpPr txBox="1">
            <a:spLocks/>
          </p:cNvSpPr>
          <p:nvPr/>
        </p:nvSpPr>
        <p:spPr>
          <a:xfrm>
            <a:off x="5916843" y="212808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1"/>
              <a:t>Create a user-friendly and efficient student information system.</a:t>
            </a:r>
          </a:p>
          <a:p>
            <a:endParaRPr lang="en-GB" noProof="1"/>
          </a:p>
          <a:p>
            <a:endParaRPr lang="en-US" dirty="0"/>
          </a:p>
        </p:txBody>
      </p:sp>
      <p:sp>
        <p:nvSpPr>
          <p:cNvPr id="17" name="Text Placeholder 3">
            <a:extLst>
              <a:ext uri="{FF2B5EF4-FFF2-40B4-BE49-F238E27FC236}">
                <a16:creationId xmlns:a16="http://schemas.microsoft.com/office/drawing/2014/main" id="{EF024DDE-4E76-E898-7292-EE45B1A52BC3}"/>
              </a:ext>
            </a:extLst>
          </p:cNvPr>
          <p:cNvSpPr txBox="1">
            <a:spLocks/>
          </p:cNvSpPr>
          <p:nvPr/>
        </p:nvSpPr>
        <p:spPr>
          <a:xfrm>
            <a:off x="5919679" y="3455048"/>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1"/>
              <a:t>Streamline management of user data</a:t>
            </a:r>
          </a:p>
          <a:p>
            <a:endParaRPr lang="en-US" dirty="0"/>
          </a:p>
        </p:txBody>
      </p:sp>
      <p:sp>
        <p:nvSpPr>
          <p:cNvPr id="3" name="Date Placeholder 2">
            <a:extLst>
              <a:ext uri="{FF2B5EF4-FFF2-40B4-BE49-F238E27FC236}">
                <a16:creationId xmlns:a16="http://schemas.microsoft.com/office/drawing/2014/main" id="{2CDAC5AC-F154-D258-6E0A-B6FA385679B8}"/>
              </a:ext>
            </a:extLst>
          </p:cNvPr>
          <p:cNvSpPr>
            <a:spLocks noGrp="1"/>
          </p:cNvSpPr>
          <p:nvPr>
            <p:ph type="dt" sz="half" idx="20"/>
          </p:nvPr>
        </p:nvSpPr>
        <p:spPr/>
        <p:txBody>
          <a:bodyPr/>
          <a:lstStyle/>
          <a:p>
            <a:pPr rtl="0"/>
            <a:r>
              <a:rPr lang="en-AU" noProof="0"/>
              <a:t>Phase 8</a:t>
            </a:r>
            <a:endParaRPr lang="en-GB" noProof="0"/>
          </a:p>
        </p:txBody>
      </p:sp>
      <p:sp>
        <p:nvSpPr>
          <p:cNvPr id="5" name="Footer Placeholder 4">
            <a:extLst>
              <a:ext uri="{FF2B5EF4-FFF2-40B4-BE49-F238E27FC236}">
                <a16:creationId xmlns:a16="http://schemas.microsoft.com/office/drawing/2014/main" id="{18407E50-21CB-5F8D-054C-B3D7DBA92B21}"/>
              </a:ext>
            </a:extLst>
          </p:cNvPr>
          <p:cNvSpPr>
            <a:spLocks noGrp="1"/>
          </p:cNvSpPr>
          <p:nvPr>
            <p:ph type="ftr" sz="quarter" idx="21"/>
          </p:nvPr>
        </p:nvSpPr>
        <p:spPr/>
        <p:txBody>
          <a:bodyPr/>
          <a:lstStyle/>
          <a:p>
            <a:pPr rtl="0"/>
            <a:r>
              <a:rPr lang="en-GB" noProof="0"/>
              <a:t>Super Six</a:t>
            </a:r>
          </a:p>
        </p:txBody>
      </p:sp>
      <p:sp>
        <p:nvSpPr>
          <p:cNvPr id="7" name="Slide Number Placeholder 6">
            <a:extLst>
              <a:ext uri="{FF2B5EF4-FFF2-40B4-BE49-F238E27FC236}">
                <a16:creationId xmlns:a16="http://schemas.microsoft.com/office/drawing/2014/main" id="{985AA76D-F08C-0E75-8A7C-2B68F04955F0}"/>
              </a:ext>
            </a:extLst>
          </p:cNvPr>
          <p:cNvSpPr>
            <a:spLocks noGrp="1"/>
          </p:cNvSpPr>
          <p:nvPr>
            <p:ph type="sldNum" sz="quarter" idx="22"/>
          </p:nvPr>
        </p:nvSpPr>
        <p:spPr/>
        <p:txBody>
          <a:bodyPr/>
          <a:lstStyle/>
          <a:p>
            <a:pPr rtl="0"/>
            <a:fld id="{B5CEABB6-07DC-46E8-9B57-56EC44A396E5}" type="slidenum">
              <a:rPr lang="en-GB" noProof="0" smtClean="0"/>
              <a:pPr rtl="0"/>
              <a:t>4</a:t>
            </a:fld>
            <a:endParaRPr lang="en-GB" noProof="0"/>
          </a:p>
        </p:txBody>
      </p:sp>
    </p:spTree>
    <p:extLst>
      <p:ext uri="{BB962C8B-B14F-4D97-AF65-F5344CB8AC3E}">
        <p14:creationId xmlns:p14="http://schemas.microsoft.com/office/powerpoint/2010/main" val="327066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28303" y="1303242"/>
            <a:ext cx="4179570" cy="1715531"/>
          </a:xfrm>
        </p:spPr>
        <p:txBody>
          <a:bodyPr rtlCol="0"/>
          <a:lstStyle/>
          <a:p>
            <a:pPr rtl="0"/>
            <a:r>
              <a:rPr lang="en-GB" sz="2800" dirty="0"/>
              <a:t>Entity Relationship</a:t>
            </a:r>
          </a:p>
        </p:txBody>
      </p:sp>
      <p:sp>
        <p:nvSpPr>
          <p:cNvPr id="4" name="TextBox 3">
            <a:extLst>
              <a:ext uri="{FF2B5EF4-FFF2-40B4-BE49-F238E27FC236}">
                <a16:creationId xmlns:a16="http://schemas.microsoft.com/office/drawing/2014/main" id="{DE7C71B9-60C4-F590-E894-4E6742D3B202}"/>
              </a:ext>
            </a:extLst>
          </p:cNvPr>
          <p:cNvSpPr txBox="1"/>
          <p:nvPr/>
        </p:nvSpPr>
        <p:spPr>
          <a:xfrm>
            <a:off x="7390356" y="3018773"/>
            <a:ext cx="184731" cy="369332"/>
          </a:xfrm>
          <a:prstGeom prst="rect">
            <a:avLst/>
          </a:prstGeom>
          <a:noFill/>
        </p:spPr>
        <p:txBody>
          <a:bodyPr wrap="none" rtlCol="0">
            <a:spAutoFit/>
          </a:bodyPr>
          <a:lstStyle/>
          <a:p>
            <a:endParaRPr lang="en-US" dirty="0"/>
          </a:p>
        </p:txBody>
      </p:sp>
      <p:sp>
        <p:nvSpPr>
          <p:cNvPr id="5" name="Title 1">
            <a:extLst>
              <a:ext uri="{FF2B5EF4-FFF2-40B4-BE49-F238E27FC236}">
                <a16:creationId xmlns:a16="http://schemas.microsoft.com/office/drawing/2014/main" id="{4FD08DA8-CE62-7EC3-D83A-DCCB7CF57BC6}"/>
              </a:ext>
            </a:extLst>
          </p:cNvPr>
          <p:cNvSpPr txBox="1">
            <a:spLocks/>
          </p:cNvSpPr>
          <p:nvPr/>
        </p:nvSpPr>
        <p:spPr>
          <a:xfrm>
            <a:off x="6728303" y="2571234"/>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endParaRPr lang="en-GB" dirty="0">
              <a:latin typeface="+mn-lt"/>
            </a:endParaRPr>
          </a:p>
        </p:txBody>
      </p:sp>
      <p:sp>
        <p:nvSpPr>
          <p:cNvPr id="7" name="Title 1">
            <a:extLst>
              <a:ext uri="{FF2B5EF4-FFF2-40B4-BE49-F238E27FC236}">
                <a16:creationId xmlns:a16="http://schemas.microsoft.com/office/drawing/2014/main" id="{C000D704-3D3B-2100-971E-77CE45E1B1AA}"/>
              </a:ext>
            </a:extLst>
          </p:cNvPr>
          <p:cNvSpPr txBox="1">
            <a:spLocks/>
          </p:cNvSpPr>
          <p:nvPr/>
        </p:nvSpPr>
        <p:spPr>
          <a:xfrm>
            <a:off x="6728303" y="2445440"/>
            <a:ext cx="4179570" cy="31565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AU" sz="1400" cap="none" dirty="0">
                <a:latin typeface="+mn-lt"/>
                <a:cs typeface="Times New Roman" panose="02020603050405020304" pitchFamily="18" charset="0"/>
              </a:rPr>
              <a:t>A</a:t>
            </a:r>
            <a:r>
              <a:rPr lang="en-AU" sz="1400" cap="none" dirty="0">
                <a:effectLst/>
                <a:latin typeface="+mn-lt"/>
                <a:cs typeface="Times New Roman" panose="02020603050405020304" pitchFamily="18" charset="0"/>
              </a:rPr>
              <a:t>n ER diagram is a visual representation of entities, attributes, and relationships in a database. it helps to show how different pieces of data are related and organised, making it easier to understand the database structure. an er diagram is a visual representation of entities, attributes, and relationships in a database. it helps to show how different pieces of data are related and organised, making it easier to understand the database structure.</a:t>
            </a:r>
          </a:p>
          <a:p>
            <a:endParaRPr lang="en-AU" sz="800" dirty="0">
              <a:effectLst/>
              <a:latin typeface="+mn-lt"/>
            </a:endParaRPr>
          </a:p>
          <a:p>
            <a:endParaRPr lang="en-GB" sz="1200" dirty="0">
              <a:latin typeface="+mn-lt"/>
            </a:endParaRPr>
          </a:p>
        </p:txBody>
      </p:sp>
    </p:spTree>
    <p:extLst>
      <p:ext uri="{BB962C8B-B14F-4D97-AF65-F5344CB8AC3E}">
        <p14:creationId xmlns:p14="http://schemas.microsoft.com/office/powerpoint/2010/main" val="70778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BFA6-E9DD-48B9-E4D5-67249D87DBD1}"/>
              </a:ext>
            </a:extLst>
          </p:cNvPr>
          <p:cNvSpPr>
            <a:spLocks noGrp="1"/>
          </p:cNvSpPr>
          <p:nvPr>
            <p:ph type="title"/>
          </p:nvPr>
        </p:nvSpPr>
        <p:spPr/>
        <p:txBody>
          <a:bodyPr/>
          <a:lstStyle/>
          <a:p>
            <a:pPr algn="l"/>
            <a:r>
              <a:rPr lang="en-US" dirty="0"/>
              <a:t>                         Entities</a:t>
            </a:r>
          </a:p>
        </p:txBody>
      </p:sp>
      <p:sp>
        <p:nvSpPr>
          <p:cNvPr id="7" name="Text Placeholder 6">
            <a:extLst>
              <a:ext uri="{FF2B5EF4-FFF2-40B4-BE49-F238E27FC236}">
                <a16:creationId xmlns:a16="http://schemas.microsoft.com/office/drawing/2014/main" id="{12977A87-5B38-5EEF-687C-FCFDCB97942F}"/>
              </a:ext>
            </a:extLst>
          </p:cNvPr>
          <p:cNvSpPr>
            <a:spLocks noGrp="1"/>
          </p:cNvSpPr>
          <p:nvPr>
            <p:ph type="body" idx="1"/>
          </p:nvPr>
        </p:nvSpPr>
        <p:spPr>
          <a:xfrm>
            <a:off x="1511969" y="3123498"/>
            <a:ext cx="1828800" cy="343061"/>
          </a:xfrm>
        </p:spPr>
        <p:txBody>
          <a:bodyPr/>
          <a:lstStyle/>
          <a:p>
            <a:r>
              <a:rPr lang="en-AU" sz="1400" dirty="0">
                <a:effectLst/>
                <a:latin typeface="+mn-lt"/>
              </a:rPr>
              <a:t>Student</a:t>
            </a:r>
            <a:endParaRPr lang="en-US" sz="1400" dirty="0">
              <a:latin typeface="+mn-lt"/>
            </a:endParaRPr>
          </a:p>
        </p:txBody>
      </p:sp>
      <p:sp>
        <p:nvSpPr>
          <p:cNvPr id="9" name="Text Placeholder 8">
            <a:extLst>
              <a:ext uri="{FF2B5EF4-FFF2-40B4-BE49-F238E27FC236}">
                <a16:creationId xmlns:a16="http://schemas.microsoft.com/office/drawing/2014/main" id="{81CB649C-3F69-C710-88B9-AC868A2C87F9}"/>
              </a:ext>
            </a:extLst>
          </p:cNvPr>
          <p:cNvSpPr>
            <a:spLocks noGrp="1"/>
          </p:cNvSpPr>
          <p:nvPr>
            <p:ph type="body" idx="18"/>
          </p:nvPr>
        </p:nvSpPr>
        <p:spPr>
          <a:xfrm>
            <a:off x="2932646" y="3095528"/>
            <a:ext cx="1828800" cy="343061"/>
          </a:xfrm>
        </p:spPr>
        <p:txBody>
          <a:bodyPr/>
          <a:lstStyle/>
          <a:p>
            <a:r>
              <a:rPr lang="en-AU" sz="1400" dirty="0">
                <a:effectLst/>
                <a:latin typeface="Helvetica Neue" panose="02000503000000020004" pitchFamily="2" charset="0"/>
              </a:rPr>
              <a:t>Faculty</a:t>
            </a:r>
            <a:endParaRPr lang="en-US" sz="1400" dirty="0"/>
          </a:p>
        </p:txBody>
      </p:sp>
      <p:sp>
        <p:nvSpPr>
          <p:cNvPr id="11" name="Text Placeholder 10">
            <a:extLst>
              <a:ext uri="{FF2B5EF4-FFF2-40B4-BE49-F238E27FC236}">
                <a16:creationId xmlns:a16="http://schemas.microsoft.com/office/drawing/2014/main" id="{7B2D6931-32D5-EE21-79ED-478FBBF6D472}"/>
              </a:ext>
            </a:extLst>
          </p:cNvPr>
          <p:cNvSpPr>
            <a:spLocks noGrp="1"/>
          </p:cNvSpPr>
          <p:nvPr>
            <p:ph type="body" idx="19"/>
          </p:nvPr>
        </p:nvSpPr>
        <p:spPr>
          <a:xfrm>
            <a:off x="4576011" y="3058022"/>
            <a:ext cx="1828800" cy="343061"/>
          </a:xfrm>
        </p:spPr>
        <p:txBody>
          <a:bodyPr/>
          <a:lstStyle/>
          <a:p>
            <a:r>
              <a:rPr lang="en-AU" sz="1400" dirty="0">
                <a:effectLst/>
                <a:latin typeface="+mn-lt"/>
              </a:rPr>
              <a:t>Courses</a:t>
            </a:r>
            <a:endParaRPr lang="en-US" sz="1400" dirty="0">
              <a:latin typeface="+mn-lt"/>
            </a:endParaRPr>
          </a:p>
        </p:txBody>
      </p:sp>
      <p:sp>
        <p:nvSpPr>
          <p:cNvPr id="13" name="Text Placeholder 12">
            <a:extLst>
              <a:ext uri="{FF2B5EF4-FFF2-40B4-BE49-F238E27FC236}">
                <a16:creationId xmlns:a16="http://schemas.microsoft.com/office/drawing/2014/main" id="{66A99B9D-3A9A-4280-CB4A-8D7566E7F857}"/>
              </a:ext>
            </a:extLst>
          </p:cNvPr>
          <p:cNvSpPr>
            <a:spLocks noGrp="1"/>
          </p:cNvSpPr>
          <p:nvPr>
            <p:ph type="body" idx="20"/>
          </p:nvPr>
        </p:nvSpPr>
        <p:spPr>
          <a:xfrm>
            <a:off x="6404811" y="3067343"/>
            <a:ext cx="1828800" cy="343061"/>
          </a:xfrm>
        </p:spPr>
        <p:txBody>
          <a:bodyPr/>
          <a:lstStyle/>
          <a:p>
            <a:r>
              <a:rPr lang="en-AU" sz="1400" dirty="0">
                <a:effectLst/>
                <a:latin typeface="+mn-lt"/>
              </a:rPr>
              <a:t>Programs</a:t>
            </a:r>
            <a:endParaRPr lang="en-US" sz="1400" dirty="0">
              <a:latin typeface="+mn-lt"/>
            </a:endParaRPr>
          </a:p>
        </p:txBody>
      </p:sp>
      <p:sp>
        <p:nvSpPr>
          <p:cNvPr id="19" name="Text Placeholder 18">
            <a:extLst>
              <a:ext uri="{FF2B5EF4-FFF2-40B4-BE49-F238E27FC236}">
                <a16:creationId xmlns:a16="http://schemas.microsoft.com/office/drawing/2014/main" id="{3E78A4E0-930E-6F2C-F21E-9A8A8FF102D3}"/>
              </a:ext>
            </a:extLst>
          </p:cNvPr>
          <p:cNvSpPr>
            <a:spLocks noGrp="1"/>
          </p:cNvSpPr>
          <p:nvPr>
            <p:ph type="body" idx="25"/>
          </p:nvPr>
        </p:nvSpPr>
        <p:spPr>
          <a:xfrm>
            <a:off x="1511969" y="4023493"/>
            <a:ext cx="1828800" cy="343061"/>
          </a:xfrm>
        </p:spPr>
        <p:txBody>
          <a:bodyPr/>
          <a:lstStyle/>
          <a:p>
            <a:r>
              <a:rPr lang="en-AU" sz="1400" dirty="0">
                <a:effectLst/>
                <a:latin typeface="+mn-lt"/>
              </a:rPr>
              <a:t>Departments</a:t>
            </a:r>
            <a:endParaRPr lang="en-US" sz="1400" dirty="0">
              <a:latin typeface="+mn-lt"/>
            </a:endParaRPr>
          </a:p>
        </p:txBody>
      </p:sp>
      <p:sp>
        <p:nvSpPr>
          <p:cNvPr id="21" name="Text Placeholder 20">
            <a:extLst>
              <a:ext uri="{FF2B5EF4-FFF2-40B4-BE49-F238E27FC236}">
                <a16:creationId xmlns:a16="http://schemas.microsoft.com/office/drawing/2014/main" id="{FAF7D9B9-B970-AA9F-B1B8-6F094D918FF4}"/>
              </a:ext>
            </a:extLst>
          </p:cNvPr>
          <p:cNvSpPr>
            <a:spLocks noGrp="1"/>
          </p:cNvSpPr>
          <p:nvPr>
            <p:ph type="body" idx="30"/>
          </p:nvPr>
        </p:nvSpPr>
        <p:spPr>
          <a:xfrm>
            <a:off x="3017922" y="4004130"/>
            <a:ext cx="1828800" cy="343061"/>
          </a:xfrm>
        </p:spPr>
        <p:txBody>
          <a:bodyPr/>
          <a:lstStyle/>
          <a:p>
            <a:r>
              <a:rPr lang="en-AU" sz="1400" dirty="0">
                <a:effectLst/>
                <a:latin typeface="+mn-lt"/>
              </a:rPr>
              <a:t>Admissions</a:t>
            </a:r>
            <a:endParaRPr lang="en-US" sz="1400" dirty="0">
              <a:latin typeface="+mn-lt"/>
            </a:endParaRPr>
          </a:p>
        </p:txBody>
      </p:sp>
      <p:sp>
        <p:nvSpPr>
          <p:cNvPr id="23" name="Text Placeholder 22">
            <a:extLst>
              <a:ext uri="{FF2B5EF4-FFF2-40B4-BE49-F238E27FC236}">
                <a16:creationId xmlns:a16="http://schemas.microsoft.com/office/drawing/2014/main" id="{34B79A17-D1D0-3F78-8401-0FBAAD9BB1FF}"/>
              </a:ext>
            </a:extLst>
          </p:cNvPr>
          <p:cNvSpPr>
            <a:spLocks noGrp="1"/>
          </p:cNvSpPr>
          <p:nvPr>
            <p:ph type="body" idx="31"/>
          </p:nvPr>
        </p:nvSpPr>
        <p:spPr>
          <a:xfrm>
            <a:off x="4602080" y="3998698"/>
            <a:ext cx="1828800" cy="343061"/>
          </a:xfrm>
        </p:spPr>
        <p:txBody>
          <a:bodyPr/>
          <a:lstStyle/>
          <a:p>
            <a:r>
              <a:rPr lang="en-AU" sz="1400" dirty="0">
                <a:effectLst/>
                <a:latin typeface="+mn-lt"/>
              </a:rPr>
              <a:t>Grades and Attendance</a:t>
            </a:r>
            <a:endParaRPr lang="en-US" sz="1400" dirty="0">
              <a:latin typeface="+mn-lt"/>
            </a:endParaRPr>
          </a:p>
        </p:txBody>
      </p:sp>
      <p:sp>
        <p:nvSpPr>
          <p:cNvPr id="25" name="Text Placeholder 24">
            <a:extLst>
              <a:ext uri="{FF2B5EF4-FFF2-40B4-BE49-F238E27FC236}">
                <a16:creationId xmlns:a16="http://schemas.microsoft.com/office/drawing/2014/main" id="{C0DA43BB-C3EE-EED7-2C2D-5714CCBD9E6A}"/>
              </a:ext>
            </a:extLst>
          </p:cNvPr>
          <p:cNvSpPr>
            <a:spLocks noGrp="1"/>
          </p:cNvSpPr>
          <p:nvPr>
            <p:ph type="body" idx="32"/>
          </p:nvPr>
        </p:nvSpPr>
        <p:spPr>
          <a:xfrm>
            <a:off x="6516156" y="4026388"/>
            <a:ext cx="1828800" cy="343061"/>
          </a:xfrm>
        </p:spPr>
        <p:txBody>
          <a:bodyPr/>
          <a:lstStyle/>
          <a:p>
            <a:r>
              <a:rPr lang="en-AU" sz="1400" dirty="0">
                <a:effectLst/>
                <a:latin typeface="+mn-lt"/>
              </a:rPr>
              <a:t>Student_info</a:t>
            </a:r>
            <a:endParaRPr lang="en-US" sz="1400" dirty="0">
              <a:latin typeface="+mn-lt"/>
            </a:endParaRPr>
          </a:p>
        </p:txBody>
      </p:sp>
      <p:sp>
        <p:nvSpPr>
          <p:cNvPr id="31" name="Text Placeholder 12">
            <a:extLst>
              <a:ext uri="{FF2B5EF4-FFF2-40B4-BE49-F238E27FC236}">
                <a16:creationId xmlns:a16="http://schemas.microsoft.com/office/drawing/2014/main" id="{111BE217-64E4-3AA0-75F9-B07B1B0F7782}"/>
              </a:ext>
            </a:extLst>
          </p:cNvPr>
          <p:cNvSpPr txBox="1">
            <a:spLocks/>
          </p:cNvSpPr>
          <p:nvPr/>
        </p:nvSpPr>
        <p:spPr>
          <a:xfrm>
            <a:off x="8073297" y="3046372"/>
            <a:ext cx="1828800"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bg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sz="1400" dirty="0">
                <a:effectLst/>
                <a:latin typeface="+mn-lt"/>
              </a:rPr>
              <a:t>Sessions</a:t>
            </a:r>
            <a:endParaRPr lang="en-AU" sz="1400" dirty="0">
              <a:latin typeface="+mn-lt"/>
            </a:endParaRPr>
          </a:p>
        </p:txBody>
      </p:sp>
      <p:sp>
        <p:nvSpPr>
          <p:cNvPr id="32" name="Text Placeholder 12">
            <a:extLst>
              <a:ext uri="{FF2B5EF4-FFF2-40B4-BE49-F238E27FC236}">
                <a16:creationId xmlns:a16="http://schemas.microsoft.com/office/drawing/2014/main" id="{D5EEAE57-7029-C3B5-ACF3-2B23C2975E79}"/>
              </a:ext>
            </a:extLst>
          </p:cNvPr>
          <p:cNvSpPr txBox="1">
            <a:spLocks/>
          </p:cNvSpPr>
          <p:nvPr/>
        </p:nvSpPr>
        <p:spPr>
          <a:xfrm>
            <a:off x="8185590" y="4023492"/>
            <a:ext cx="1828800"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bg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sz="1400" dirty="0">
                <a:effectLst/>
                <a:latin typeface="+mn-lt"/>
              </a:rPr>
              <a:t>Hostel</a:t>
            </a:r>
            <a:endParaRPr lang="en-AU" sz="1400" dirty="0">
              <a:latin typeface="+mn-lt"/>
            </a:endParaRPr>
          </a:p>
        </p:txBody>
      </p:sp>
      <p:sp>
        <p:nvSpPr>
          <p:cNvPr id="3" name="Date Placeholder 2">
            <a:extLst>
              <a:ext uri="{FF2B5EF4-FFF2-40B4-BE49-F238E27FC236}">
                <a16:creationId xmlns:a16="http://schemas.microsoft.com/office/drawing/2014/main" id="{664ADDD8-C5A5-CE27-79EE-5F05EB4B864E}"/>
              </a:ext>
            </a:extLst>
          </p:cNvPr>
          <p:cNvSpPr>
            <a:spLocks noGrp="1"/>
          </p:cNvSpPr>
          <p:nvPr>
            <p:ph type="dt" sz="half" idx="10"/>
          </p:nvPr>
        </p:nvSpPr>
        <p:spPr/>
        <p:txBody>
          <a:bodyPr/>
          <a:lstStyle/>
          <a:p>
            <a:pPr rtl="0"/>
            <a:r>
              <a:rPr lang="en-AU" noProof="0"/>
              <a:t>Phase 8</a:t>
            </a:r>
            <a:endParaRPr lang="en-GB" noProof="0"/>
          </a:p>
        </p:txBody>
      </p:sp>
      <p:sp>
        <p:nvSpPr>
          <p:cNvPr id="4" name="Footer Placeholder 3">
            <a:extLst>
              <a:ext uri="{FF2B5EF4-FFF2-40B4-BE49-F238E27FC236}">
                <a16:creationId xmlns:a16="http://schemas.microsoft.com/office/drawing/2014/main" id="{B5F2BF8F-61C6-DF78-0A77-C40E331FACD9}"/>
              </a:ext>
            </a:extLst>
          </p:cNvPr>
          <p:cNvSpPr>
            <a:spLocks noGrp="1"/>
          </p:cNvSpPr>
          <p:nvPr>
            <p:ph type="ftr" sz="quarter" idx="11"/>
          </p:nvPr>
        </p:nvSpPr>
        <p:spPr/>
        <p:txBody>
          <a:bodyPr/>
          <a:lstStyle/>
          <a:p>
            <a:pPr rtl="0"/>
            <a:r>
              <a:rPr lang="en-GB" noProof="0"/>
              <a:t>Super Six</a:t>
            </a:r>
          </a:p>
        </p:txBody>
      </p:sp>
      <p:sp>
        <p:nvSpPr>
          <p:cNvPr id="5" name="Slide Number Placeholder 4">
            <a:extLst>
              <a:ext uri="{FF2B5EF4-FFF2-40B4-BE49-F238E27FC236}">
                <a16:creationId xmlns:a16="http://schemas.microsoft.com/office/drawing/2014/main" id="{92888DD6-E6DA-B060-9E3D-427D4D8A5873}"/>
              </a:ext>
            </a:extLst>
          </p:cNvPr>
          <p:cNvSpPr>
            <a:spLocks noGrp="1"/>
          </p:cNvSpPr>
          <p:nvPr>
            <p:ph type="sldNum" sz="quarter" idx="12"/>
          </p:nvPr>
        </p:nvSpPr>
        <p:spPr/>
        <p:txBody>
          <a:bodyPr/>
          <a:lstStyle/>
          <a:p>
            <a:pPr rtl="0"/>
            <a:fld id="{B5CEABB6-07DC-46E8-9B57-56EC44A396E5}" type="slidenum">
              <a:rPr lang="en-GB" noProof="0" smtClean="0"/>
              <a:t>6</a:t>
            </a:fld>
            <a:endParaRPr lang="en-GB" noProof="0"/>
          </a:p>
        </p:txBody>
      </p:sp>
    </p:spTree>
    <p:extLst>
      <p:ext uri="{BB962C8B-B14F-4D97-AF65-F5344CB8AC3E}">
        <p14:creationId xmlns:p14="http://schemas.microsoft.com/office/powerpoint/2010/main" val="301996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1C985F-92BD-71F7-BAC5-5F9C7874B40E}"/>
              </a:ext>
            </a:extLst>
          </p:cNvPr>
          <p:cNvPicPr>
            <a:picLocks noChangeAspect="1"/>
          </p:cNvPicPr>
          <p:nvPr/>
        </p:nvPicPr>
        <p:blipFill>
          <a:blip r:embed="rId2"/>
          <a:stretch>
            <a:fillRect/>
          </a:stretch>
        </p:blipFill>
        <p:spPr>
          <a:xfrm>
            <a:off x="2669097" y="0"/>
            <a:ext cx="6853806" cy="6858000"/>
          </a:xfrm>
          <a:prstGeom prst="rect">
            <a:avLst/>
          </a:prstGeom>
        </p:spPr>
      </p:pic>
      <p:sp>
        <p:nvSpPr>
          <p:cNvPr id="2" name="Date Placeholder 1">
            <a:extLst>
              <a:ext uri="{FF2B5EF4-FFF2-40B4-BE49-F238E27FC236}">
                <a16:creationId xmlns:a16="http://schemas.microsoft.com/office/drawing/2014/main" id="{F4E1FC54-0FD8-802A-9D87-8B1CECF4489B}"/>
              </a:ext>
            </a:extLst>
          </p:cNvPr>
          <p:cNvSpPr>
            <a:spLocks noGrp="1"/>
          </p:cNvSpPr>
          <p:nvPr>
            <p:ph type="dt" sz="half" idx="10"/>
          </p:nvPr>
        </p:nvSpPr>
        <p:spPr/>
        <p:txBody>
          <a:bodyPr/>
          <a:lstStyle/>
          <a:p>
            <a:pPr rtl="0"/>
            <a:r>
              <a:rPr lang="en-AU" noProof="0"/>
              <a:t>Phase 8</a:t>
            </a:r>
            <a:endParaRPr lang="en-GB" noProof="0"/>
          </a:p>
        </p:txBody>
      </p:sp>
      <p:sp>
        <p:nvSpPr>
          <p:cNvPr id="3" name="Footer Placeholder 2">
            <a:extLst>
              <a:ext uri="{FF2B5EF4-FFF2-40B4-BE49-F238E27FC236}">
                <a16:creationId xmlns:a16="http://schemas.microsoft.com/office/drawing/2014/main" id="{7BD55529-2BCA-7DB0-0253-E059621130D2}"/>
              </a:ext>
            </a:extLst>
          </p:cNvPr>
          <p:cNvSpPr>
            <a:spLocks noGrp="1"/>
          </p:cNvSpPr>
          <p:nvPr>
            <p:ph type="ftr" sz="quarter" idx="11"/>
          </p:nvPr>
        </p:nvSpPr>
        <p:spPr/>
        <p:txBody>
          <a:bodyPr/>
          <a:lstStyle/>
          <a:p>
            <a:pPr rtl="0"/>
            <a:r>
              <a:rPr lang="en-GB" noProof="0"/>
              <a:t>Super Six</a:t>
            </a:r>
          </a:p>
        </p:txBody>
      </p:sp>
      <p:sp>
        <p:nvSpPr>
          <p:cNvPr id="4" name="Slide Number Placeholder 3">
            <a:extLst>
              <a:ext uri="{FF2B5EF4-FFF2-40B4-BE49-F238E27FC236}">
                <a16:creationId xmlns:a16="http://schemas.microsoft.com/office/drawing/2014/main" id="{B9540038-4581-9A52-B872-DA81BE1165C6}"/>
              </a:ext>
            </a:extLst>
          </p:cNvPr>
          <p:cNvSpPr>
            <a:spLocks noGrp="1"/>
          </p:cNvSpPr>
          <p:nvPr>
            <p:ph type="sldNum" sz="quarter" idx="12"/>
          </p:nvPr>
        </p:nvSpPr>
        <p:spPr/>
        <p:txBody>
          <a:bodyPr/>
          <a:lstStyle/>
          <a:p>
            <a:pPr rtl="0"/>
            <a:fld id="{B5CEABB6-07DC-46E8-9B57-56EC44A396E5}" type="slidenum">
              <a:rPr lang="en-GB" noProof="0" smtClean="0"/>
              <a:t>7</a:t>
            </a:fld>
            <a:endParaRPr lang="en-GB" noProof="0"/>
          </a:p>
        </p:txBody>
      </p:sp>
    </p:spTree>
    <p:extLst>
      <p:ext uri="{BB962C8B-B14F-4D97-AF65-F5344CB8AC3E}">
        <p14:creationId xmlns:p14="http://schemas.microsoft.com/office/powerpoint/2010/main" val="3552957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076450" y="2097424"/>
            <a:ext cx="3924300" cy="3866309"/>
          </a:xfrm>
        </p:spPr>
        <p:txBody>
          <a:bodyPr vert="horz" lIns="91440" tIns="45720" rIns="91440" bIns="45720" rtlCol="0" anchor="t">
            <a:noAutofit/>
          </a:bodyPr>
          <a:lstStyle/>
          <a:p>
            <a:r>
              <a:rPr lang="en-GB" noProof="1"/>
              <a:t>Our</a:t>
            </a:r>
            <a:r>
              <a:rPr lang="en-AU" dirty="0">
                <a:effectLst/>
              </a:rPr>
              <a:t> Entity Relationship Diagram (ERD) developed using ERDPlus.</a:t>
            </a:r>
          </a:p>
          <a:p>
            <a:r>
              <a:rPr lang="en-AU" dirty="0">
                <a:effectLst/>
              </a:rPr>
              <a:t>Partial participation relationship between Hostel and Student entities.</a:t>
            </a:r>
          </a:p>
          <a:p>
            <a:r>
              <a:rPr lang="en-AU" dirty="0">
                <a:effectLst/>
              </a:rPr>
              <a:t>Total participation relationship between Student and Student_info entities.</a:t>
            </a:r>
          </a:p>
          <a:p>
            <a:r>
              <a:rPr lang="en-AU" dirty="0">
                <a:effectLst/>
              </a:rPr>
              <a:t>Composite name attribute in Student entity.</a:t>
            </a:r>
          </a:p>
          <a:p>
            <a:r>
              <a:rPr lang="en-AU" dirty="0">
                <a:effectLst/>
              </a:rPr>
              <a:t>Multivalued mail and phone number attributes in Student_info entity.</a:t>
            </a:r>
          </a:p>
          <a:p>
            <a:r>
              <a:rPr lang="en-AU" dirty="0">
                <a:effectLst/>
              </a:rPr>
              <a:t>Derived age attribute in Student entity.</a:t>
            </a:r>
          </a:p>
          <a:p>
            <a:r>
              <a:rPr lang="en-AU" sz="1400" dirty="0">
                <a:effectLst/>
              </a:rPr>
              <a:t>Weak entities: Student_info and Grades and Attendance, related to the Student entity.</a:t>
            </a:r>
          </a:p>
          <a:p>
            <a:endParaRPr lang="en-GB" noProof="1"/>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6967473" y="2167945"/>
            <a:ext cx="4114800" cy="3866310"/>
          </a:xfrm>
        </p:spPr>
        <p:txBody>
          <a:bodyPr rtlCol="0">
            <a:normAutofit fontScale="25000" lnSpcReduction="20000"/>
          </a:bodyPr>
          <a:lstStyle/>
          <a:p>
            <a:r>
              <a:rPr lang="en-AU" sz="5600" dirty="0">
                <a:effectLst/>
              </a:rPr>
              <a:t>Strong entities: Student, Program, Course, not relying on other entities for representation and identification.</a:t>
            </a:r>
          </a:p>
          <a:p>
            <a:r>
              <a:rPr lang="en-AU" sz="5600" dirty="0">
                <a:effectLst/>
              </a:rPr>
              <a:t>One-to-many relationship between Student and Program entities.</a:t>
            </a:r>
          </a:p>
          <a:p>
            <a:r>
              <a:rPr lang="en-AU" sz="5600" dirty="0">
                <a:effectLst/>
              </a:rPr>
              <a:t>One-to-one relationships between Student and Admissions, Student and Student_info entities.</a:t>
            </a:r>
          </a:p>
          <a:p>
            <a:r>
              <a:rPr lang="en-AU" sz="5600" dirty="0">
                <a:effectLst/>
              </a:rPr>
              <a:t>Many-to-many relationship between Faculty and Sessions entities.</a:t>
            </a:r>
          </a:p>
          <a:p>
            <a:r>
              <a:rPr lang="en-AU" sz="5600" dirty="0">
                <a:effectLst/>
              </a:rPr>
              <a:t>Student and Student_info entities in identifying relationship, as Student_info does not have a unique identifier.</a:t>
            </a:r>
          </a:p>
          <a:p>
            <a:r>
              <a:rPr lang="en-AU" sz="5600" dirty="0">
                <a:effectLst/>
              </a:rPr>
              <a:t>Admission and Student entities in non-identifying relationship, both can be represented uniquely without dependency</a:t>
            </a:r>
          </a:p>
          <a:p>
            <a:pPr rtl="0"/>
            <a:br>
              <a:rPr lang="en-GB" noProof="1"/>
            </a:br>
            <a:endParaRPr lang="en-GB" noProof="1"/>
          </a:p>
        </p:txBody>
      </p:sp>
      <p:sp>
        <p:nvSpPr>
          <p:cNvPr id="9" name="Title 1">
            <a:extLst>
              <a:ext uri="{FF2B5EF4-FFF2-40B4-BE49-F238E27FC236}">
                <a16:creationId xmlns:a16="http://schemas.microsoft.com/office/drawing/2014/main" id="{2726E7A3-2E74-8ED3-95AA-411FAE6C9501}"/>
              </a:ext>
            </a:extLst>
          </p:cNvPr>
          <p:cNvSpPr>
            <a:spLocks noGrp="1"/>
          </p:cNvSpPr>
          <p:nvPr>
            <p:ph type="title"/>
          </p:nvPr>
        </p:nvSpPr>
        <p:spPr>
          <a:xfrm>
            <a:off x="3581400" y="570416"/>
            <a:ext cx="5111750" cy="1204912"/>
          </a:xfrm>
        </p:spPr>
        <p:txBody>
          <a:bodyPr rtlCol="0"/>
          <a:lstStyle/>
          <a:p>
            <a:pPr algn="ctr" rtl="0"/>
            <a:r>
              <a:rPr lang="en-GB" sz="2800" dirty="0"/>
              <a:t>Entity Relationship</a:t>
            </a:r>
            <a:endParaRPr lang="en-GB" dirty="0"/>
          </a:p>
        </p:txBody>
      </p:sp>
      <p:sp>
        <p:nvSpPr>
          <p:cNvPr id="2" name="Date Placeholder 1">
            <a:extLst>
              <a:ext uri="{FF2B5EF4-FFF2-40B4-BE49-F238E27FC236}">
                <a16:creationId xmlns:a16="http://schemas.microsoft.com/office/drawing/2014/main" id="{49679E02-6A99-34E8-44DF-EBA6E7589651}"/>
              </a:ext>
            </a:extLst>
          </p:cNvPr>
          <p:cNvSpPr>
            <a:spLocks noGrp="1"/>
          </p:cNvSpPr>
          <p:nvPr>
            <p:ph type="dt" sz="half" idx="10"/>
          </p:nvPr>
        </p:nvSpPr>
        <p:spPr/>
        <p:txBody>
          <a:bodyPr/>
          <a:lstStyle/>
          <a:p>
            <a:pPr rtl="0"/>
            <a:r>
              <a:rPr lang="en-AU" noProof="0"/>
              <a:t>Phase 8</a:t>
            </a:r>
            <a:endParaRPr lang="en-GB" noProof="0"/>
          </a:p>
        </p:txBody>
      </p:sp>
      <p:sp>
        <p:nvSpPr>
          <p:cNvPr id="3" name="Footer Placeholder 2">
            <a:extLst>
              <a:ext uri="{FF2B5EF4-FFF2-40B4-BE49-F238E27FC236}">
                <a16:creationId xmlns:a16="http://schemas.microsoft.com/office/drawing/2014/main" id="{85A2380A-DC8E-1F8E-159C-B2360B53329E}"/>
              </a:ext>
            </a:extLst>
          </p:cNvPr>
          <p:cNvSpPr>
            <a:spLocks noGrp="1"/>
          </p:cNvSpPr>
          <p:nvPr>
            <p:ph type="ftr" sz="quarter" idx="11"/>
          </p:nvPr>
        </p:nvSpPr>
        <p:spPr/>
        <p:txBody>
          <a:bodyPr/>
          <a:lstStyle/>
          <a:p>
            <a:pPr rtl="0"/>
            <a:r>
              <a:rPr lang="en-GB" noProof="0"/>
              <a:t>Super Six</a:t>
            </a:r>
          </a:p>
        </p:txBody>
      </p:sp>
      <p:sp>
        <p:nvSpPr>
          <p:cNvPr id="4" name="Slide Number Placeholder 3">
            <a:extLst>
              <a:ext uri="{FF2B5EF4-FFF2-40B4-BE49-F238E27FC236}">
                <a16:creationId xmlns:a16="http://schemas.microsoft.com/office/drawing/2014/main" id="{586A840F-86F6-417C-C6FE-582BCFAC7504}"/>
              </a:ext>
            </a:extLst>
          </p:cNvPr>
          <p:cNvSpPr>
            <a:spLocks noGrp="1"/>
          </p:cNvSpPr>
          <p:nvPr>
            <p:ph type="sldNum" sz="quarter" idx="12"/>
          </p:nvPr>
        </p:nvSpPr>
        <p:spPr/>
        <p:txBody>
          <a:bodyPr/>
          <a:lstStyle/>
          <a:p>
            <a:pPr rtl="0"/>
            <a:fld id="{B5CEABB6-07DC-46E8-9B57-56EC44A396E5}" type="slidenum">
              <a:rPr lang="en-GB" noProof="0" smtClean="0"/>
              <a:t>8</a:t>
            </a:fld>
            <a:endParaRPr lang="en-GB" noProof="0"/>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7_TF56180624_Win32" id="{9C9DE05E-573F-4B74-9E07-5048A314E5F0}" vid="{CC422194-82DE-4560-A159-6C2CDC2379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Monoline</Template>
  <TotalTime>476</TotalTime>
  <Words>2120</Words>
  <Application>Microsoft Macintosh PowerPoint</Application>
  <PresentationFormat>Widescreen</PresentationFormat>
  <Paragraphs>295</Paragraphs>
  <Slides>40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Helvetica Neue</vt:lpstr>
      <vt:lpstr>Tenorite</vt:lpstr>
      <vt:lpstr>TimesNewRomanPS</vt:lpstr>
      <vt:lpstr>TimesNewRomanPSMT</vt:lpstr>
      <vt:lpstr>Monoline</vt:lpstr>
      <vt:lpstr>college data  management systems  SUPERSIX</vt:lpstr>
      <vt:lpstr>ABOUT US</vt:lpstr>
      <vt:lpstr> Meet our Team  </vt:lpstr>
      <vt:lpstr>Project OVERVIEW</vt:lpstr>
      <vt:lpstr>Projective objectives</vt:lpstr>
      <vt:lpstr>Entity Relationship</vt:lpstr>
      <vt:lpstr>                         Entities</vt:lpstr>
      <vt:lpstr>PowerPoint Presentation</vt:lpstr>
      <vt:lpstr>Entity Relationship</vt:lpstr>
      <vt:lpstr>Enhanced Entity Relationship</vt:lpstr>
      <vt:lpstr>PowerPoint Presentation</vt:lpstr>
      <vt:lpstr>Enhanced Entity Relationship</vt:lpstr>
      <vt:lpstr>Database Development </vt:lpstr>
      <vt:lpstr>Database Development </vt:lpstr>
      <vt:lpstr>Loading Data &amp; Performance Enhancements </vt:lpstr>
      <vt:lpstr>insertion</vt:lpstr>
      <vt:lpstr>For better understanding let’s take a quick demo of sql commands and code in MYSQL Workbench. </vt:lpstr>
      <vt:lpstr>Normalization</vt:lpstr>
      <vt:lpstr>Normalization</vt:lpstr>
      <vt:lpstr>Application Development  </vt:lpstr>
      <vt:lpstr>Pages in application design </vt:lpstr>
      <vt:lpstr>PowerPoint Presentation</vt:lpstr>
      <vt:lpstr>PowerPoint Presentation</vt:lpstr>
      <vt:lpstr>PowerPoint Presentation</vt:lpstr>
      <vt:lpstr>PowerPoint Presentation</vt:lpstr>
      <vt:lpstr>PowerPoint Presentation</vt:lpstr>
      <vt:lpstr>Views Implementation</vt:lpstr>
      <vt:lpstr>For better understanding let’s take a quick demo on Views implementation. </vt:lpstr>
      <vt:lpstr>Graphical User Interface Design </vt:lpstr>
      <vt:lpstr>Connecting database</vt:lpstr>
      <vt:lpstr>Action pages</vt:lpstr>
      <vt:lpstr>Action pages</vt:lpstr>
      <vt:lpstr>Action pages</vt:lpstr>
      <vt:lpstr>Print data</vt:lpstr>
      <vt:lpstr>Action pages</vt:lpstr>
      <vt:lpstr>For better understanding let’s take a quick demo of GUI on python </vt:lpstr>
      <vt:lpstr>Key Takeaways </vt:lpstr>
      <vt:lpstr>Future Enhancements</vt:lpstr>
      <vt:lpstr>References</vt:lpstr>
      <vt:lpstr>THANKs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data management systems</dc:title>
  <dc:creator>Pradeep Reddy Macha</dc:creator>
  <cp:lastModifiedBy>Pradeep Reddy Macha</cp:lastModifiedBy>
  <cp:revision>11</cp:revision>
  <dcterms:created xsi:type="dcterms:W3CDTF">2023-05-01T23:17:58Z</dcterms:created>
  <dcterms:modified xsi:type="dcterms:W3CDTF">2023-05-02T20:13:10Z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